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9" r:id="rId3"/>
    <p:sldId id="260" r:id="rId4"/>
    <p:sldId id="275" r:id="rId5"/>
    <p:sldId id="261" r:id="rId6"/>
    <p:sldId id="276" r:id="rId7"/>
    <p:sldId id="277" r:id="rId8"/>
    <p:sldId id="278" r:id="rId9"/>
    <p:sldId id="279" r:id="rId10"/>
    <p:sldId id="280" r:id="rId11"/>
    <p:sldId id="281" r:id="rId12"/>
    <p:sldId id="282" r:id="rId13"/>
  </p:sldIdLst>
  <p:sldSz cx="18288000" cy="10287000"/>
  <p:notesSz cx="18288000" cy="10287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4715"/>
    <p:restoredTop sz="94701"/>
  </p:normalViewPr>
  <p:slideViewPr>
    <p:cSldViewPr>
      <p:cViewPr varScale="1">
        <p:scale>
          <a:sx n="35" d="100"/>
          <a:sy n="35" d="100"/>
        </p:scale>
        <p:origin x="176" y="224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1"/>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DE7B1D"/>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8513088" y="11"/>
            <a:ext cx="9774910" cy="10286987"/>
          </a:xfrm>
          <a:prstGeom prst="rect">
            <a:avLst/>
          </a:prstGeom>
        </p:spPr>
      </p:pic>
      <p:pic>
        <p:nvPicPr>
          <p:cNvPr id="18" name="bg object 18"/>
          <p:cNvPicPr/>
          <p:nvPr/>
        </p:nvPicPr>
        <p:blipFill>
          <a:blip r:embed="rId3" cstate="print"/>
          <a:stretch>
            <a:fillRect/>
          </a:stretch>
        </p:blipFill>
        <p:spPr>
          <a:xfrm>
            <a:off x="1173006" y="5630679"/>
            <a:ext cx="5438774" cy="400049"/>
          </a:xfrm>
          <a:prstGeom prst="rect">
            <a:avLst/>
          </a:prstGeom>
        </p:spPr>
      </p:pic>
      <p:sp>
        <p:nvSpPr>
          <p:cNvPr id="2" name="Holder 2"/>
          <p:cNvSpPr>
            <a:spLocks noGrp="1"/>
          </p:cNvSpPr>
          <p:nvPr>
            <p:ph type="ctrTitle"/>
          </p:nvPr>
        </p:nvSpPr>
        <p:spPr>
          <a:xfrm>
            <a:off x="1160306" y="2742441"/>
            <a:ext cx="15967386" cy="250190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5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34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381184" y="3647074"/>
            <a:ext cx="8696960" cy="0"/>
          </a:xfrm>
          <a:custGeom>
            <a:avLst/>
            <a:gdLst/>
            <a:ahLst/>
            <a:cxnLst/>
            <a:rect l="l" t="t" r="r" b="b"/>
            <a:pathLst>
              <a:path w="8696960">
                <a:moveTo>
                  <a:pt x="0" y="0"/>
                </a:moveTo>
                <a:lnTo>
                  <a:pt x="8696341" y="0"/>
                </a:lnTo>
              </a:path>
            </a:pathLst>
          </a:custGeom>
          <a:ln w="19049">
            <a:solidFill>
              <a:srgbClr val="FFB923"/>
            </a:solidFill>
          </a:ln>
        </p:spPr>
        <p:txBody>
          <a:bodyPr wrap="square" lIns="0" tIns="0" rIns="0" bIns="0" rtlCol="0"/>
          <a:lstStyle/>
          <a:p>
            <a:endParaRPr/>
          </a:p>
        </p:txBody>
      </p:sp>
      <p:sp>
        <p:nvSpPr>
          <p:cNvPr id="17" name="bg object 17"/>
          <p:cNvSpPr/>
          <p:nvPr/>
        </p:nvSpPr>
        <p:spPr>
          <a:xfrm>
            <a:off x="8381184" y="6639924"/>
            <a:ext cx="8696960" cy="0"/>
          </a:xfrm>
          <a:custGeom>
            <a:avLst/>
            <a:gdLst/>
            <a:ahLst/>
            <a:cxnLst/>
            <a:rect l="l" t="t" r="r" b="b"/>
            <a:pathLst>
              <a:path w="8696960">
                <a:moveTo>
                  <a:pt x="0" y="0"/>
                </a:moveTo>
                <a:lnTo>
                  <a:pt x="8696341" y="0"/>
                </a:lnTo>
              </a:path>
            </a:pathLst>
          </a:custGeom>
          <a:ln w="19049">
            <a:solidFill>
              <a:srgbClr val="FFB923"/>
            </a:solidFill>
          </a:ln>
        </p:spPr>
        <p:txBody>
          <a:bodyPr wrap="square" lIns="0" tIns="0" rIns="0" bIns="0" rtlCol="0"/>
          <a:lstStyle/>
          <a:p>
            <a:endParaRPr/>
          </a:p>
        </p:txBody>
      </p:sp>
      <p:sp>
        <p:nvSpPr>
          <p:cNvPr id="18" name="bg object 18"/>
          <p:cNvSpPr/>
          <p:nvPr/>
        </p:nvSpPr>
        <p:spPr>
          <a:xfrm>
            <a:off x="0" y="0"/>
            <a:ext cx="7168515" cy="10287000"/>
          </a:xfrm>
          <a:custGeom>
            <a:avLst/>
            <a:gdLst/>
            <a:ahLst/>
            <a:cxnLst/>
            <a:rect l="l" t="t" r="r" b="b"/>
            <a:pathLst>
              <a:path w="7168515" h="10287000">
                <a:moveTo>
                  <a:pt x="0" y="10286999"/>
                </a:moveTo>
                <a:lnTo>
                  <a:pt x="0" y="0"/>
                </a:lnTo>
                <a:lnTo>
                  <a:pt x="7168303" y="0"/>
                </a:lnTo>
                <a:lnTo>
                  <a:pt x="7168303" y="10286999"/>
                </a:lnTo>
                <a:lnTo>
                  <a:pt x="0" y="10286999"/>
                </a:lnTo>
                <a:close/>
              </a:path>
            </a:pathLst>
          </a:custGeom>
          <a:solidFill>
            <a:srgbClr val="DE7B1D"/>
          </a:solidFill>
        </p:spPr>
        <p:txBody>
          <a:bodyPr wrap="square" lIns="0" tIns="0" rIns="0" bIns="0" rtlCol="0"/>
          <a:lstStyle/>
          <a:p>
            <a:endParaRPr/>
          </a:p>
        </p:txBody>
      </p:sp>
      <p:sp>
        <p:nvSpPr>
          <p:cNvPr id="19" name="bg object 19"/>
          <p:cNvSpPr/>
          <p:nvPr/>
        </p:nvSpPr>
        <p:spPr>
          <a:xfrm>
            <a:off x="1027950" y="8297455"/>
            <a:ext cx="701675" cy="681990"/>
          </a:xfrm>
          <a:custGeom>
            <a:avLst/>
            <a:gdLst/>
            <a:ahLst/>
            <a:cxnLst/>
            <a:rect l="l" t="t" r="r" b="b"/>
            <a:pathLst>
              <a:path w="701675" h="681990">
                <a:moveTo>
                  <a:pt x="538403" y="499986"/>
                </a:moveTo>
                <a:lnTo>
                  <a:pt x="342811" y="424484"/>
                </a:lnTo>
                <a:lnTo>
                  <a:pt x="275361" y="401091"/>
                </a:lnTo>
                <a:lnTo>
                  <a:pt x="236181" y="394462"/>
                </a:lnTo>
                <a:lnTo>
                  <a:pt x="226174" y="394881"/>
                </a:lnTo>
                <a:lnTo>
                  <a:pt x="38709" y="456044"/>
                </a:lnTo>
                <a:lnTo>
                  <a:pt x="8331" y="484060"/>
                </a:lnTo>
                <a:lnTo>
                  <a:pt x="0" y="510413"/>
                </a:lnTo>
                <a:lnTo>
                  <a:pt x="50" y="635965"/>
                </a:lnTo>
                <a:lnTo>
                  <a:pt x="50" y="639622"/>
                </a:lnTo>
                <a:lnTo>
                  <a:pt x="22529" y="675284"/>
                </a:lnTo>
                <a:lnTo>
                  <a:pt x="47066" y="681723"/>
                </a:lnTo>
                <a:lnTo>
                  <a:pt x="54381" y="680999"/>
                </a:lnTo>
                <a:lnTo>
                  <a:pt x="531901" y="515264"/>
                </a:lnTo>
                <a:lnTo>
                  <a:pt x="538403" y="505917"/>
                </a:lnTo>
                <a:lnTo>
                  <a:pt x="538403" y="499986"/>
                </a:lnTo>
                <a:close/>
              </a:path>
              <a:path w="701675" h="681990">
                <a:moveTo>
                  <a:pt x="701497" y="302425"/>
                </a:moveTo>
                <a:lnTo>
                  <a:pt x="693458" y="261607"/>
                </a:lnTo>
                <a:lnTo>
                  <a:pt x="670547" y="226809"/>
                </a:lnTo>
                <a:lnTo>
                  <a:pt x="636130" y="203098"/>
                </a:lnTo>
                <a:lnTo>
                  <a:pt x="57950" y="1498"/>
                </a:lnTo>
                <a:lnTo>
                  <a:pt x="47040" y="0"/>
                </a:lnTo>
                <a:lnTo>
                  <a:pt x="43383" y="76"/>
                </a:lnTo>
                <a:lnTo>
                  <a:pt x="8928" y="18643"/>
                </a:lnTo>
                <a:lnTo>
                  <a:pt x="0" y="171462"/>
                </a:lnTo>
                <a:lnTo>
                  <a:pt x="1041" y="178295"/>
                </a:lnTo>
                <a:lnTo>
                  <a:pt x="21386" y="214185"/>
                </a:lnTo>
                <a:lnTo>
                  <a:pt x="369252" y="340931"/>
                </a:lnTo>
                <a:lnTo>
                  <a:pt x="640118" y="434505"/>
                </a:lnTo>
                <a:lnTo>
                  <a:pt x="643572" y="435711"/>
                </a:lnTo>
                <a:lnTo>
                  <a:pt x="647128" y="436486"/>
                </a:lnTo>
                <a:lnTo>
                  <a:pt x="654418" y="437210"/>
                </a:lnTo>
                <a:lnTo>
                  <a:pt x="658050" y="437146"/>
                </a:lnTo>
                <a:lnTo>
                  <a:pt x="692404" y="418858"/>
                </a:lnTo>
                <a:lnTo>
                  <a:pt x="701459" y="395490"/>
                </a:lnTo>
                <a:lnTo>
                  <a:pt x="701497" y="302425"/>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8500" b="0" i="0">
                <a:solidFill>
                  <a:schemeClr val="tx1"/>
                </a:solidFill>
                <a:latin typeface="Arial"/>
                <a:cs typeface="Arial"/>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85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E3A065"/>
          </a:solidFill>
        </p:spPr>
        <p:txBody>
          <a:bodyPr wrap="square" lIns="0" tIns="0" rIns="0" bIns="0" rtlCol="0"/>
          <a:lstStyle/>
          <a:p>
            <a:endParaRPr/>
          </a:p>
        </p:txBody>
      </p:sp>
      <p:sp>
        <p:nvSpPr>
          <p:cNvPr id="17" name="bg object 17"/>
          <p:cNvSpPr/>
          <p:nvPr/>
        </p:nvSpPr>
        <p:spPr>
          <a:xfrm>
            <a:off x="14845648" y="4637030"/>
            <a:ext cx="2981325" cy="5038725"/>
          </a:xfrm>
          <a:custGeom>
            <a:avLst/>
            <a:gdLst/>
            <a:ahLst/>
            <a:cxnLst/>
            <a:rect l="l" t="t" r="r" b="b"/>
            <a:pathLst>
              <a:path w="2981325" h="5038725">
                <a:moveTo>
                  <a:pt x="2981266" y="5038724"/>
                </a:moveTo>
                <a:lnTo>
                  <a:pt x="0" y="5038724"/>
                </a:lnTo>
                <a:lnTo>
                  <a:pt x="0" y="0"/>
                </a:lnTo>
                <a:lnTo>
                  <a:pt x="2981266" y="0"/>
                </a:lnTo>
                <a:lnTo>
                  <a:pt x="2981266" y="5038724"/>
                </a:lnTo>
                <a:close/>
              </a:path>
            </a:pathLst>
          </a:custGeom>
          <a:solidFill>
            <a:srgbClr val="000000"/>
          </a:solidFill>
        </p:spPr>
        <p:txBody>
          <a:bodyPr wrap="square" lIns="0" tIns="0" rIns="0" bIns="0" rtlCol="0"/>
          <a:lstStyle/>
          <a:p>
            <a:endParaRPr/>
          </a:p>
        </p:txBody>
      </p:sp>
      <p:pic>
        <p:nvPicPr>
          <p:cNvPr id="18" name="bg object 18"/>
          <p:cNvPicPr/>
          <p:nvPr/>
        </p:nvPicPr>
        <p:blipFill>
          <a:blip r:embed="rId2" cstate="print"/>
          <a:stretch>
            <a:fillRect/>
          </a:stretch>
        </p:blipFill>
        <p:spPr>
          <a:xfrm>
            <a:off x="14968058" y="4749598"/>
            <a:ext cx="2733674" cy="4810124"/>
          </a:xfrm>
          <a:prstGeom prst="rect">
            <a:avLst/>
          </a:prstGeom>
        </p:spPr>
      </p:pic>
      <p:pic>
        <p:nvPicPr>
          <p:cNvPr id="19" name="bg object 19"/>
          <p:cNvPicPr/>
          <p:nvPr/>
        </p:nvPicPr>
        <p:blipFill>
          <a:blip r:embed="rId3" cstate="print"/>
          <a:stretch>
            <a:fillRect/>
          </a:stretch>
        </p:blipFill>
        <p:spPr>
          <a:xfrm>
            <a:off x="0" y="0"/>
            <a:ext cx="18287999" cy="3671273"/>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686652" y="876339"/>
            <a:ext cx="10914694" cy="1320800"/>
          </a:xfrm>
          <a:prstGeom prst="rect">
            <a:avLst/>
          </a:prstGeom>
        </p:spPr>
        <p:txBody>
          <a:bodyPr wrap="square" lIns="0" tIns="0" rIns="0" bIns="0">
            <a:spAutoFit/>
          </a:bodyPr>
          <a:lstStyle>
            <a:lvl1pPr>
              <a:defRPr sz="8500" b="0" i="0">
                <a:solidFill>
                  <a:schemeClr val="tx1"/>
                </a:solidFill>
                <a:latin typeface="Arial"/>
                <a:cs typeface="Arial"/>
              </a:defRPr>
            </a:lvl1pPr>
          </a:lstStyle>
          <a:p>
            <a:endParaRPr/>
          </a:p>
        </p:txBody>
      </p:sp>
      <p:sp>
        <p:nvSpPr>
          <p:cNvPr id="3" name="Holder 3"/>
          <p:cNvSpPr>
            <a:spLocks noGrp="1"/>
          </p:cNvSpPr>
          <p:nvPr>
            <p:ph type="body" idx="1"/>
          </p:nvPr>
        </p:nvSpPr>
        <p:spPr>
          <a:xfrm>
            <a:off x="8597547" y="3117570"/>
            <a:ext cx="7670165" cy="6045200"/>
          </a:xfrm>
          <a:prstGeom prst="rect">
            <a:avLst/>
          </a:prstGeom>
        </p:spPr>
        <p:txBody>
          <a:bodyPr wrap="square" lIns="0" tIns="0" rIns="0" bIns="0">
            <a:spAutoFit/>
          </a:bodyPr>
          <a:lstStyle>
            <a:lvl1pPr>
              <a:defRPr sz="34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2/7/24</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henderson@lrcft.org" TargetMode="External"/><Relationship Id="rId2" Type="http://schemas.openxmlformats.org/officeDocument/2006/relationships/hyperlink" Target="mailto:lumb@scc.losrios.edu"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a:extLst>
              <a:ext uri="{FF2B5EF4-FFF2-40B4-BE49-F238E27FC236}">
                <a16:creationId xmlns:a16="http://schemas.microsoft.com/office/drawing/2014/main" id="{DCC97BA7-CBD3-9D40-872D-0FCFE846B1A5}"/>
              </a:ext>
            </a:extLst>
          </p:cNvPr>
          <p:cNvSpPr txBox="1"/>
          <p:nvPr/>
        </p:nvSpPr>
        <p:spPr>
          <a:xfrm>
            <a:off x="685800" y="4305300"/>
            <a:ext cx="11430000" cy="1954381"/>
          </a:xfrm>
          <a:prstGeom prst="rect">
            <a:avLst/>
          </a:prstGeom>
        </p:spPr>
        <p:txBody>
          <a:bodyPr vert="horz" wrap="square" lIns="0" tIns="106680" rIns="0" bIns="0" rtlCol="0">
            <a:spAutoFit/>
          </a:bodyPr>
          <a:lstStyle/>
          <a:p>
            <a:pPr marL="12700">
              <a:lnSpc>
                <a:spcPct val="100000"/>
              </a:lnSpc>
              <a:spcBef>
                <a:spcPts val="840"/>
              </a:spcBef>
            </a:pPr>
            <a:r>
              <a:rPr lang="en-US" sz="6000" spc="20" dirty="0">
                <a:latin typeface="Arial"/>
                <a:cs typeface="Arial"/>
              </a:rPr>
              <a:t>Moratorium Compensation MOU Information Session</a:t>
            </a:r>
            <a:endParaRPr sz="60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C778AE-D4CA-8CAE-398F-03AFAA574025}"/>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88BE64C3-34CA-2B26-BDDE-439388EE3163}"/>
              </a:ext>
            </a:extLst>
          </p:cNvPr>
          <p:cNvSpPr txBox="1">
            <a:spLocks noGrp="1"/>
          </p:cNvSpPr>
          <p:nvPr>
            <p:ph type="title"/>
          </p:nvPr>
        </p:nvSpPr>
        <p:spPr>
          <a:xfrm>
            <a:off x="1524001" y="876300"/>
            <a:ext cx="10914694" cy="936154"/>
          </a:xfrm>
          <a:prstGeom prst="rect">
            <a:avLst/>
          </a:prstGeom>
        </p:spPr>
        <p:txBody>
          <a:bodyPr vert="horz" wrap="square" lIns="0" tIns="12700" rIns="0" bIns="0" rtlCol="0">
            <a:spAutoFit/>
          </a:bodyPr>
          <a:lstStyle/>
          <a:p>
            <a:pPr marL="12700">
              <a:lnSpc>
                <a:spcPct val="100000"/>
              </a:lnSpc>
              <a:spcBef>
                <a:spcPts val="100"/>
              </a:spcBef>
            </a:pPr>
            <a:r>
              <a:rPr lang="en-US" sz="6000" spc="-135" dirty="0"/>
              <a:t>Total Compensation </a:t>
            </a:r>
            <a:endParaRPr sz="6000" spc="-135" dirty="0"/>
          </a:p>
        </p:txBody>
      </p:sp>
      <p:sp>
        <p:nvSpPr>
          <p:cNvPr id="29" name="Text Placeholder 28">
            <a:extLst>
              <a:ext uri="{FF2B5EF4-FFF2-40B4-BE49-F238E27FC236}">
                <a16:creationId xmlns:a16="http://schemas.microsoft.com/office/drawing/2014/main" id="{57637F81-1B6E-95B8-5CA2-696A5F895592}"/>
              </a:ext>
            </a:extLst>
          </p:cNvPr>
          <p:cNvSpPr>
            <a:spLocks noGrp="1"/>
          </p:cNvSpPr>
          <p:nvPr>
            <p:ph type="body" idx="1"/>
          </p:nvPr>
        </p:nvSpPr>
        <p:spPr>
          <a:xfrm>
            <a:off x="1333649" y="3481507"/>
            <a:ext cx="14743712" cy="1661993"/>
          </a:xfrm>
        </p:spPr>
        <p:txBody>
          <a:bodyPr/>
          <a:lstStyle/>
          <a:p>
            <a:pPr marL="457200" indent="-457200">
              <a:buFont typeface="Arial" panose="020B0604020202020204" pitchFamily="34" charset="0"/>
              <a:buChar char="•"/>
            </a:pPr>
            <a:r>
              <a:rPr lang="en-US" sz="3600" dirty="0"/>
              <a:t>Total Compensation for the work detailed in this MOU not to exceed 80 hours for any faculty member.</a:t>
            </a:r>
          </a:p>
          <a:p>
            <a:endParaRPr lang="en-US" sz="3600" dirty="0"/>
          </a:p>
        </p:txBody>
      </p:sp>
      <p:pic>
        <p:nvPicPr>
          <p:cNvPr id="3" name="object 3">
            <a:extLst>
              <a:ext uri="{FF2B5EF4-FFF2-40B4-BE49-F238E27FC236}">
                <a16:creationId xmlns:a16="http://schemas.microsoft.com/office/drawing/2014/main" id="{94D395BB-F090-BCEB-889F-289155861A62}"/>
              </a:ext>
            </a:extLst>
          </p:cNvPr>
          <p:cNvPicPr/>
          <p:nvPr/>
        </p:nvPicPr>
        <p:blipFill>
          <a:blip r:embed="rId2" cstate="print"/>
          <a:stretch>
            <a:fillRect/>
          </a:stretch>
        </p:blipFill>
        <p:spPr>
          <a:xfrm>
            <a:off x="1343588" y="2670666"/>
            <a:ext cx="4400550" cy="323850"/>
          </a:xfrm>
          <a:prstGeom prst="rect">
            <a:avLst/>
          </a:prstGeom>
        </p:spPr>
      </p:pic>
      <p:pic>
        <p:nvPicPr>
          <p:cNvPr id="4" name="object 3">
            <a:extLst>
              <a:ext uri="{FF2B5EF4-FFF2-40B4-BE49-F238E27FC236}">
                <a16:creationId xmlns:a16="http://schemas.microsoft.com/office/drawing/2014/main" id="{2BB0A3A2-AC0D-E4C5-15C8-7BFC944813F6}"/>
              </a:ext>
            </a:extLst>
          </p:cNvPr>
          <p:cNvPicPr/>
          <p:nvPr/>
        </p:nvPicPr>
        <p:blipFill>
          <a:blip r:embed="rId3" cstate="print"/>
          <a:stretch>
            <a:fillRect/>
          </a:stretch>
        </p:blipFill>
        <p:spPr>
          <a:xfrm>
            <a:off x="12115800" y="7336322"/>
            <a:ext cx="5448299" cy="2085974"/>
          </a:xfrm>
          <a:prstGeom prst="rect">
            <a:avLst/>
          </a:prstGeom>
        </p:spPr>
      </p:pic>
    </p:spTree>
    <p:extLst>
      <p:ext uri="{BB962C8B-B14F-4D97-AF65-F5344CB8AC3E}">
        <p14:creationId xmlns:p14="http://schemas.microsoft.com/office/powerpoint/2010/main" val="4250305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03646E-5AFA-045A-FAFA-0311F77910FD}"/>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A1692FAC-2737-27D2-03C4-BFEBA3621B51}"/>
              </a:ext>
            </a:extLst>
          </p:cNvPr>
          <p:cNvSpPr txBox="1">
            <a:spLocks noGrp="1"/>
          </p:cNvSpPr>
          <p:nvPr>
            <p:ph type="title"/>
          </p:nvPr>
        </p:nvSpPr>
        <p:spPr>
          <a:xfrm>
            <a:off x="1524001" y="876300"/>
            <a:ext cx="10914694" cy="936154"/>
          </a:xfrm>
          <a:prstGeom prst="rect">
            <a:avLst/>
          </a:prstGeom>
        </p:spPr>
        <p:txBody>
          <a:bodyPr vert="horz" wrap="square" lIns="0" tIns="12700" rIns="0" bIns="0" rtlCol="0">
            <a:spAutoFit/>
          </a:bodyPr>
          <a:lstStyle/>
          <a:p>
            <a:pPr marL="12700">
              <a:lnSpc>
                <a:spcPct val="100000"/>
              </a:lnSpc>
              <a:spcBef>
                <a:spcPts val="100"/>
              </a:spcBef>
            </a:pPr>
            <a:r>
              <a:rPr lang="en-US" sz="6000" spc="-135" dirty="0"/>
              <a:t>In Progress</a:t>
            </a:r>
            <a:endParaRPr sz="6000" spc="-135" dirty="0"/>
          </a:p>
        </p:txBody>
      </p:sp>
      <p:sp>
        <p:nvSpPr>
          <p:cNvPr id="29" name="Text Placeholder 28">
            <a:extLst>
              <a:ext uri="{FF2B5EF4-FFF2-40B4-BE49-F238E27FC236}">
                <a16:creationId xmlns:a16="http://schemas.microsoft.com/office/drawing/2014/main" id="{F71AE6EC-65BC-C949-F58F-0C5DD683AEBB}"/>
              </a:ext>
            </a:extLst>
          </p:cNvPr>
          <p:cNvSpPr>
            <a:spLocks noGrp="1"/>
          </p:cNvSpPr>
          <p:nvPr>
            <p:ph type="body" idx="1"/>
          </p:nvPr>
        </p:nvSpPr>
        <p:spPr>
          <a:xfrm>
            <a:off x="1343588" y="3137501"/>
            <a:ext cx="16258612" cy="8309967"/>
          </a:xfrm>
        </p:spPr>
        <p:txBody>
          <a:bodyPr/>
          <a:lstStyle/>
          <a:p>
            <a:pPr marL="457200" indent="-457200">
              <a:buFont typeface="Arial" panose="020B0604020202020204" pitchFamily="34" charset="0"/>
              <a:buChar char="•"/>
            </a:pPr>
            <a:r>
              <a:rPr lang="en-US" sz="3600" dirty="0"/>
              <a:t>LRCFT is in the process of negotiating a side-letter with the District to provide compensation for specific moratorium work from January 1, 2024 to March 30, 2024</a:t>
            </a:r>
          </a:p>
          <a:p>
            <a:pPr marL="457200" indent="-457200">
              <a:buFont typeface="Arial" panose="020B0604020202020204" pitchFamily="34" charset="0"/>
              <a:buChar char="•"/>
            </a:pPr>
            <a:endParaRPr lang="en-US" sz="3600" dirty="0"/>
          </a:p>
          <a:p>
            <a:pPr marL="457200" indent="-457200">
              <a:buFont typeface="Arial" panose="020B0604020202020204" pitchFamily="34" charset="0"/>
              <a:buChar char="•"/>
            </a:pPr>
            <a:r>
              <a:rPr lang="en-US" sz="3600" dirty="0"/>
              <a:t>A handful of departments at CRC, FLC, and SCC recently had materials taken as part of the campus audits that occurred between January 1</a:t>
            </a:r>
            <a:r>
              <a:rPr lang="en-US" sz="3600" baseline="30000" dirty="0"/>
              <a:t>st</a:t>
            </a:r>
            <a:r>
              <a:rPr lang="en-US" sz="3600" dirty="0"/>
              <a:t>-15</a:t>
            </a:r>
            <a:r>
              <a:rPr lang="en-US" sz="3600" baseline="30000" dirty="0"/>
              <a:t>th</a:t>
            </a:r>
            <a:r>
              <a:rPr lang="en-US" sz="3600" dirty="0"/>
              <a:t>.  After receiving the auditor’s report, the departments will need to replace materials and possibly change parts of their curriculum.  </a:t>
            </a:r>
          </a:p>
          <a:p>
            <a:endParaRPr lang="en-US" sz="3600" dirty="0"/>
          </a:p>
          <a:p>
            <a:pPr marL="457200" indent="-457200">
              <a:buFont typeface="Arial" panose="020B0604020202020204" pitchFamily="34" charset="0"/>
              <a:buChar char="•"/>
            </a:pPr>
            <a:r>
              <a:rPr lang="en-US" sz="3600" dirty="0"/>
              <a:t>LRCFT and LRCCD have general agreement that the time taken to replace materials and write curriculum will be compensated. We are still working on timelines and number of additional hours. </a:t>
            </a:r>
          </a:p>
          <a:p>
            <a:endParaRPr lang="en-US" sz="3600" dirty="0"/>
          </a:p>
          <a:p>
            <a:pPr marL="457200" indent="-457200">
              <a:buFont typeface="Arial" panose="020B0604020202020204" pitchFamily="34" charset="0"/>
              <a:buChar char="•"/>
            </a:pPr>
            <a:endParaRPr lang="en-US" sz="3600" dirty="0"/>
          </a:p>
          <a:p>
            <a:endParaRPr lang="en-US" sz="3600" dirty="0"/>
          </a:p>
        </p:txBody>
      </p:sp>
      <p:pic>
        <p:nvPicPr>
          <p:cNvPr id="3" name="object 3">
            <a:extLst>
              <a:ext uri="{FF2B5EF4-FFF2-40B4-BE49-F238E27FC236}">
                <a16:creationId xmlns:a16="http://schemas.microsoft.com/office/drawing/2014/main" id="{40D663A3-3F32-D6A9-478B-918AE4848235}"/>
              </a:ext>
            </a:extLst>
          </p:cNvPr>
          <p:cNvPicPr/>
          <p:nvPr/>
        </p:nvPicPr>
        <p:blipFill>
          <a:blip r:embed="rId2" cstate="print"/>
          <a:stretch>
            <a:fillRect/>
          </a:stretch>
        </p:blipFill>
        <p:spPr>
          <a:xfrm>
            <a:off x="1343588" y="2670666"/>
            <a:ext cx="4400550" cy="323850"/>
          </a:xfrm>
          <a:prstGeom prst="rect">
            <a:avLst/>
          </a:prstGeom>
        </p:spPr>
      </p:pic>
    </p:spTree>
    <p:extLst>
      <p:ext uri="{BB962C8B-B14F-4D97-AF65-F5344CB8AC3E}">
        <p14:creationId xmlns:p14="http://schemas.microsoft.com/office/powerpoint/2010/main" val="846407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091FFCC2-9171-4749-6413-570AF8A3BC4D}"/>
              </a:ext>
            </a:extLst>
          </p:cNvPr>
          <p:cNvSpPr txBox="1">
            <a:spLocks/>
          </p:cNvSpPr>
          <p:nvPr/>
        </p:nvSpPr>
        <p:spPr>
          <a:xfrm>
            <a:off x="1066800" y="4152900"/>
            <a:ext cx="13030200" cy="7476406"/>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lang="en-US" sz="6000" kern="0" spc="-135" dirty="0">
                <a:solidFill>
                  <a:sysClr val="windowText" lastClr="000000"/>
                </a:solidFill>
              </a:rPr>
              <a:t>If you have questions or concerns, please contact:</a:t>
            </a:r>
          </a:p>
          <a:p>
            <a:pPr marL="12700">
              <a:spcBef>
                <a:spcPts val="100"/>
              </a:spcBef>
            </a:pPr>
            <a:endParaRPr lang="en-US" sz="6000" kern="0" spc="-135" dirty="0">
              <a:solidFill>
                <a:sysClr val="windowText" lastClr="000000"/>
              </a:solidFill>
            </a:endParaRPr>
          </a:p>
          <a:p>
            <a:pPr marL="12700">
              <a:spcBef>
                <a:spcPts val="100"/>
              </a:spcBef>
            </a:pPr>
            <a:r>
              <a:rPr lang="en-US" sz="6000" kern="0" spc="-135" dirty="0">
                <a:solidFill>
                  <a:sysClr val="windowText" lastClr="000000"/>
                </a:solidFill>
              </a:rPr>
              <a:t>Belinda Lum, </a:t>
            </a:r>
            <a:r>
              <a:rPr lang="en-US" sz="6000" kern="0" spc="-135" dirty="0">
                <a:solidFill>
                  <a:sysClr val="windowText" lastClr="000000"/>
                </a:solidFill>
                <a:hlinkClick r:id="rId2"/>
              </a:rPr>
              <a:t>lumb@scc.losrios.edu</a:t>
            </a:r>
            <a:endParaRPr lang="en-US" sz="6000" kern="0" spc="-135" dirty="0">
              <a:solidFill>
                <a:sysClr val="windowText" lastClr="000000"/>
              </a:solidFill>
            </a:endParaRPr>
          </a:p>
          <a:p>
            <a:pPr marL="12700">
              <a:spcBef>
                <a:spcPts val="100"/>
              </a:spcBef>
            </a:pPr>
            <a:r>
              <a:rPr lang="en-US" sz="6000" kern="0" spc="-135" dirty="0">
                <a:solidFill>
                  <a:sysClr val="windowText" lastClr="000000"/>
                </a:solidFill>
              </a:rPr>
              <a:t>	or </a:t>
            </a:r>
          </a:p>
          <a:p>
            <a:pPr marL="12700">
              <a:spcBef>
                <a:spcPts val="100"/>
              </a:spcBef>
            </a:pPr>
            <a:r>
              <a:rPr lang="en-US" sz="6000" kern="0" spc="-135" dirty="0">
                <a:solidFill>
                  <a:sysClr val="windowText" lastClr="000000"/>
                </a:solidFill>
              </a:rPr>
              <a:t>Michael Henderson, </a:t>
            </a:r>
            <a:r>
              <a:rPr lang="en-US" sz="6000" kern="0" spc="-135" dirty="0">
                <a:solidFill>
                  <a:sysClr val="windowText" lastClr="000000"/>
                </a:solidFill>
                <a:hlinkClick r:id="rId3"/>
              </a:rPr>
              <a:t>mhenderson@lrcft.org</a:t>
            </a:r>
            <a:endParaRPr lang="en-US" sz="6000" kern="0" spc="-135" dirty="0">
              <a:solidFill>
                <a:sysClr val="windowText" lastClr="000000"/>
              </a:solidFill>
            </a:endParaRPr>
          </a:p>
          <a:p>
            <a:pPr marL="12700">
              <a:spcBef>
                <a:spcPts val="100"/>
              </a:spcBef>
            </a:pPr>
            <a:endParaRPr lang="en-US" sz="6000" kern="0" spc="-135" dirty="0">
              <a:solidFill>
                <a:sysClr val="windowText" lastClr="000000"/>
              </a:solidFill>
            </a:endParaRPr>
          </a:p>
          <a:p>
            <a:pPr marL="12700">
              <a:spcBef>
                <a:spcPts val="100"/>
              </a:spcBef>
            </a:pPr>
            <a:endParaRPr lang="en-US" sz="6000" kern="0" spc="-135" dirty="0">
              <a:solidFill>
                <a:sysClr val="windowText" lastClr="000000"/>
              </a:solidFill>
            </a:endParaRPr>
          </a:p>
        </p:txBody>
      </p:sp>
    </p:spTree>
    <p:extLst>
      <p:ext uri="{BB962C8B-B14F-4D97-AF65-F5344CB8AC3E}">
        <p14:creationId xmlns:p14="http://schemas.microsoft.com/office/powerpoint/2010/main" val="903524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0" y="0"/>
            <a:ext cx="6052185" cy="10287000"/>
          </a:xfrm>
          <a:custGeom>
            <a:avLst/>
            <a:gdLst/>
            <a:ahLst/>
            <a:cxnLst/>
            <a:rect l="l" t="t" r="r" b="b"/>
            <a:pathLst>
              <a:path w="6052185" h="10287000">
                <a:moveTo>
                  <a:pt x="0" y="10286999"/>
                </a:moveTo>
                <a:lnTo>
                  <a:pt x="0" y="0"/>
                </a:lnTo>
                <a:lnTo>
                  <a:pt x="6051621" y="0"/>
                </a:lnTo>
                <a:lnTo>
                  <a:pt x="6051621" y="10286999"/>
                </a:lnTo>
                <a:lnTo>
                  <a:pt x="0" y="10286999"/>
                </a:lnTo>
                <a:close/>
              </a:path>
            </a:pathLst>
          </a:custGeom>
          <a:solidFill>
            <a:srgbClr val="DE7B1D"/>
          </a:solidFill>
        </p:spPr>
        <p:txBody>
          <a:bodyPr wrap="square" lIns="0" tIns="0" rIns="0" bIns="0" rtlCol="0"/>
          <a:lstStyle/>
          <a:p>
            <a:endParaRPr/>
          </a:p>
        </p:txBody>
      </p:sp>
      <p:sp>
        <p:nvSpPr>
          <p:cNvPr id="5" name="object 5"/>
          <p:cNvSpPr/>
          <p:nvPr/>
        </p:nvSpPr>
        <p:spPr>
          <a:xfrm>
            <a:off x="6600997" y="8531869"/>
            <a:ext cx="9935210" cy="0"/>
          </a:xfrm>
          <a:custGeom>
            <a:avLst/>
            <a:gdLst/>
            <a:ahLst/>
            <a:cxnLst/>
            <a:rect l="l" t="t" r="r" b="b"/>
            <a:pathLst>
              <a:path w="9935210">
                <a:moveTo>
                  <a:pt x="0" y="0"/>
                </a:moveTo>
                <a:lnTo>
                  <a:pt x="9934699" y="0"/>
                </a:lnTo>
              </a:path>
            </a:pathLst>
          </a:custGeom>
          <a:ln w="19049">
            <a:solidFill>
              <a:srgbClr val="FFB923"/>
            </a:solidFill>
          </a:ln>
        </p:spPr>
        <p:txBody>
          <a:bodyPr wrap="square" lIns="0" tIns="0" rIns="0" bIns="0" rtlCol="0"/>
          <a:lstStyle/>
          <a:p>
            <a:endParaRPr/>
          </a:p>
        </p:txBody>
      </p:sp>
      <p:sp>
        <p:nvSpPr>
          <p:cNvPr id="6" name="object 6"/>
          <p:cNvSpPr txBox="1">
            <a:spLocks noGrp="1"/>
          </p:cNvSpPr>
          <p:nvPr>
            <p:ph type="title"/>
          </p:nvPr>
        </p:nvSpPr>
        <p:spPr>
          <a:xfrm>
            <a:off x="817670" y="847758"/>
            <a:ext cx="4743097" cy="1228221"/>
          </a:xfrm>
          <a:prstGeom prst="rect">
            <a:avLst/>
          </a:prstGeom>
        </p:spPr>
        <p:txBody>
          <a:bodyPr vert="horz" wrap="square" lIns="0" tIns="139700" rIns="0" bIns="0" rtlCol="0">
            <a:spAutoFit/>
          </a:bodyPr>
          <a:lstStyle/>
          <a:p>
            <a:pPr marL="12700" marR="5080">
              <a:lnSpc>
                <a:spcPts val="9300"/>
              </a:lnSpc>
              <a:spcBef>
                <a:spcPts val="1100"/>
              </a:spcBef>
            </a:pPr>
            <a:r>
              <a:rPr lang="en-US" sz="6600" dirty="0">
                <a:solidFill>
                  <a:srgbClr val="FFFFFF"/>
                </a:solidFill>
              </a:rPr>
              <a:t>Background</a:t>
            </a:r>
            <a:endParaRPr sz="6600" spc="990" dirty="0">
              <a:solidFill>
                <a:srgbClr val="FFFFFF"/>
              </a:solidFill>
            </a:endParaRPr>
          </a:p>
        </p:txBody>
      </p:sp>
      <p:sp>
        <p:nvSpPr>
          <p:cNvPr id="8" name="object 8"/>
          <p:cNvSpPr txBox="1"/>
          <p:nvPr/>
        </p:nvSpPr>
        <p:spPr>
          <a:xfrm>
            <a:off x="6587142" y="928682"/>
            <a:ext cx="11072495" cy="8609857"/>
          </a:xfrm>
          <a:prstGeom prst="rect">
            <a:avLst/>
          </a:prstGeom>
        </p:spPr>
        <p:txBody>
          <a:bodyPr vert="horz" wrap="square" lIns="0" tIns="12065" rIns="0" bIns="0" rtlCol="0">
            <a:spAutoFit/>
          </a:bodyPr>
          <a:lstStyle/>
          <a:p>
            <a:pPr marL="12700" marR="5080">
              <a:lnSpc>
                <a:spcPct val="116700"/>
              </a:lnSpc>
              <a:spcBef>
                <a:spcPts val="95"/>
              </a:spcBef>
            </a:pPr>
            <a:r>
              <a:rPr lang="en-US" sz="3200" dirty="0">
                <a:latin typeface="Arial" panose="020B0604020202020204" pitchFamily="34" charset="0"/>
                <a:cs typeface="Arial" panose="020B0604020202020204" pitchFamily="34" charset="0"/>
              </a:rPr>
              <a:t>On October 4, 2023, the District enacted a district-wide Moratorium on the Use of Human Remains, Native American Cultural Items, Images, and Reproductions of Native American Human Remains and Cultural Items. The goal is to come into compliance with the Native American Graves Protection and Repatriation Act (NAGPRA) and the California Native American Graves Protection and Repatriation Act (</a:t>
            </a:r>
            <a:r>
              <a:rPr lang="en-US" sz="3200" dirty="0" err="1">
                <a:latin typeface="Arial" panose="020B0604020202020204" pitchFamily="34" charset="0"/>
                <a:cs typeface="Arial" panose="020B0604020202020204" pitchFamily="34" charset="0"/>
              </a:rPr>
              <a:t>CalNAGPRA</a:t>
            </a:r>
            <a:r>
              <a:rPr lang="en-US" sz="3200" dirty="0">
                <a:latin typeface="Arial" panose="020B0604020202020204" pitchFamily="34" charset="0"/>
                <a:cs typeface="Arial" panose="020B0604020202020204" pitchFamily="34" charset="0"/>
              </a:rPr>
              <a:t>).</a:t>
            </a:r>
          </a:p>
          <a:p>
            <a:pPr marL="12700" marR="5080">
              <a:lnSpc>
                <a:spcPct val="116700"/>
              </a:lnSpc>
              <a:spcBef>
                <a:spcPts val="95"/>
              </a:spcBef>
            </a:pPr>
            <a:endParaRPr lang="en-US" sz="3200" dirty="0">
              <a:latin typeface="Arial"/>
              <a:cs typeface="Arial"/>
            </a:endParaRPr>
          </a:p>
          <a:p>
            <a:pPr marL="12700" marR="5080">
              <a:lnSpc>
                <a:spcPct val="116700"/>
              </a:lnSpc>
              <a:spcBef>
                <a:spcPts val="95"/>
              </a:spcBef>
            </a:pPr>
            <a:r>
              <a:rPr lang="en-US" sz="3200" dirty="0">
                <a:latin typeface="Arial"/>
                <a:cs typeface="Arial"/>
              </a:rPr>
              <a:t>Although faculty supported the Moratorium, there were immediate and direct impacts on faculty workload.  This memorandum of understanding (MOU) was negotiated to compensate for the work required to comply with the moratorium. </a:t>
            </a:r>
          </a:p>
          <a:p>
            <a:pPr marL="12700" marR="5080">
              <a:lnSpc>
                <a:spcPct val="116700"/>
              </a:lnSpc>
              <a:spcBef>
                <a:spcPts val="95"/>
              </a:spcBef>
            </a:pPr>
            <a:endParaRPr sz="3000" dirty="0">
              <a:latin typeface="Arial"/>
              <a:cs typeface="Arial"/>
            </a:endParaRPr>
          </a:p>
        </p:txBody>
      </p:sp>
      <p:pic>
        <p:nvPicPr>
          <p:cNvPr id="11" name="object 11"/>
          <p:cNvPicPr/>
          <p:nvPr/>
        </p:nvPicPr>
        <p:blipFill>
          <a:blip r:embed="rId2" cstate="print"/>
          <a:stretch>
            <a:fillRect/>
          </a:stretch>
        </p:blipFill>
        <p:spPr>
          <a:xfrm>
            <a:off x="0" y="6158843"/>
            <a:ext cx="5560767" cy="364770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2"/>
            <a:ext cx="6052185" cy="10287000"/>
          </a:xfrm>
          <a:custGeom>
            <a:avLst/>
            <a:gdLst/>
            <a:ahLst/>
            <a:cxnLst/>
            <a:rect l="l" t="t" r="r" b="b"/>
            <a:pathLst>
              <a:path w="6052185" h="10287000">
                <a:moveTo>
                  <a:pt x="0" y="10286996"/>
                </a:moveTo>
                <a:lnTo>
                  <a:pt x="0" y="0"/>
                </a:lnTo>
                <a:lnTo>
                  <a:pt x="6051621" y="0"/>
                </a:lnTo>
                <a:lnTo>
                  <a:pt x="6051621" y="10286996"/>
                </a:lnTo>
                <a:lnTo>
                  <a:pt x="0" y="10286996"/>
                </a:lnTo>
                <a:close/>
              </a:path>
            </a:pathLst>
          </a:custGeom>
          <a:solidFill>
            <a:srgbClr val="DE7B1D"/>
          </a:solidFill>
        </p:spPr>
        <p:txBody>
          <a:bodyPr wrap="square" lIns="0" tIns="0" rIns="0" bIns="0" rtlCol="0"/>
          <a:lstStyle/>
          <a:p>
            <a:endParaRPr/>
          </a:p>
        </p:txBody>
      </p:sp>
      <p:sp>
        <p:nvSpPr>
          <p:cNvPr id="3" name="object 3"/>
          <p:cNvSpPr/>
          <p:nvPr/>
        </p:nvSpPr>
        <p:spPr>
          <a:xfrm>
            <a:off x="6600997" y="8531872"/>
            <a:ext cx="9935210" cy="0"/>
          </a:xfrm>
          <a:custGeom>
            <a:avLst/>
            <a:gdLst/>
            <a:ahLst/>
            <a:cxnLst/>
            <a:rect l="l" t="t" r="r" b="b"/>
            <a:pathLst>
              <a:path w="9935210">
                <a:moveTo>
                  <a:pt x="0" y="0"/>
                </a:moveTo>
                <a:lnTo>
                  <a:pt x="9934699" y="0"/>
                </a:lnTo>
              </a:path>
            </a:pathLst>
          </a:custGeom>
          <a:ln w="19049">
            <a:solidFill>
              <a:srgbClr val="FFB923"/>
            </a:solidFill>
          </a:ln>
        </p:spPr>
        <p:txBody>
          <a:bodyPr wrap="square" lIns="0" tIns="0" rIns="0" bIns="0" rtlCol="0"/>
          <a:lstStyle/>
          <a:p>
            <a:endParaRPr/>
          </a:p>
        </p:txBody>
      </p:sp>
      <p:sp>
        <p:nvSpPr>
          <p:cNvPr id="6" name="object 6"/>
          <p:cNvSpPr txBox="1"/>
          <p:nvPr/>
        </p:nvSpPr>
        <p:spPr>
          <a:xfrm>
            <a:off x="6578771" y="1755127"/>
            <a:ext cx="10375900" cy="5430269"/>
          </a:xfrm>
          <a:prstGeom prst="rect">
            <a:avLst/>
          </a:prstGeom>
        </p:spPr>
        <p:txBody>
          <a:bodyPr vert="horz" wrap="square" lIns="0" tIns="12065" rIns="0" bIns="0" rtlCol="0">
            <a:spAutoFit/>
          </a:bodyPr>
          <a:lstStyle/>
          <a:p>
            <a:pPr marL="469900" marR="5080" indent="-457200">
              <a:lnSpc>
                <a:spcPct val="116700"/>
              </a:lnSpc>
              <a:spcBef>
                <a:spcPts val="95"/>
              </a:spcBef>
              <a:buFont typeface="Arial" panose="020B0604020202020204" pitchFamily="34" charset="0"/>
              <a:buChar char="•"/>
            </a:pPr>
            <a:r>
              <a:rPr lang="en-US" sz="3000" dirty="0">
                <a:latin typeface="Arial"/>
                <a:cs typeface="Arial"/>
              </a:rPr>
              <a:t>The District pays for all compensation for compliance with the Moratorium from their proportionate share. That is, the money does not come from the faculty bucket.</a:t>
            </a:r>
          </a:p>
          <a:p>
            <a:pPr marL="12700" marR="5080">
              <a:lnSpc>
                <a:spcPct val="116700"/>
              </a:lnSpc>
              <a:spcBef>
                <a:spcPts val="95"/>
              </a:spcBef>
            </a:pPr>
            <a:endParaRPr lang="en-US" sz="3000" dirty="0">
              <a:latin typeface="Arial"/>
              <a:cs typeface="Arial"/>
            </a:endParaRPr>
          </a:p>
          <a:p>
            <a:pPr marL="469900" marR="5080" indent="-457200">
              <a:lnSpc>
                <a:spcPct val="116700"/>
              </a:lnSpc>
              <a:spcBef>
                <a:spcPts val="95"/>
              </a:spcBef>
              <a:buFont typeface="Arial" panose="020B0604020202020204" pitchFamily="34" charset="0"/>
              <a:buChar char="•"/>
            </a:pPr>
            <a:r>
              <a:rPr lang="en-US" sz="3000" dirty="0">
                <a:latin typeface="Arial"/>
                <a:cs typeface="Arial"/>
              </a:rPr>
              <a:t>This MOU provides compensation for:</a:t>
            </a:r>
          </a:p>
          <a:p>
            <a:pPr marL="927100" marR="5080" lvl="1" indent="-457200">
              <a:lnSpc>
                <a:spcPct val="116700"/>
              </a:lnSpc>
              <a:spcBef>
                <a:spcPts val="95"/>
              </a:spcBef>
              <a:buFont typeface="Arial" panose="020B0604020202020204" pitchFamily="34" charset="0"/>
              <a:buChar char="•"/>
            </a:pPr>
            <a:r>
              <a:rPr lang="en-US" sz="3000" dirty="0">
                <a:latin typeface="Arial"/>
                <a:cs typeface="Arial"/>
              </a:rPr>
              <a:t>Work done by faculty at ARC during the 2022-2023 Academic Year, and Fall 2023</a:t>
            </a:r>
          </a:p>
          <a:p>
            <a:pPr marL="927100" marR="5080" lvl="1" indent="-457200">
              <a:lnSpc>
                <a:spcPct val="116700"/>
              </a:lnSpc>
              <a:spcBef>
                <a:spcPts val="95"/>
              </a:spcBef>
              <a:buFont typeface="Arial" panose="020B0604020202020204" pitchFamily="34" charset="0"/>
              <a:buChar char="•"/>
            </a:pPr>
            <a:r>
              <a:rPr lang="en-US" sz="3000" dirty="0">
                <a:latin typeface="Arial"/>
                <a:cs typeface="Arial"/>
              </a:rPr>
              <a:t>Work done during Fall 2023 by faculty at CRC, FLC, and SCC</a:t>
            </a:r>
          </a:p>
          <a:p>
            <a:pPr marL="469900" marR="5080" indent="-457200">
              <a:lnSpc>
                <a:spcPct val="116700"/>
              </a:lnSpc>
              <a:spcBef>
                <a:spcPts val="95"/>
              </a:spcBef>
              <a:buFont typeface="Arial" panose="020B0604020202020204" pitchFamily="34" charset="0"/>
              <a:buChar char="•"/>
            </a:pPr>
            <a:endParaRPr sz="3000" dirty="0">
              <a:latin typeface="Arial"/>
              <a:cs typeface="Arial"/>
            </a:endParaRPr>
          </a:p>
        </p:txBody>
      </p:sp>
      <p:grpSp>
        <p:nvGrpSpPr>
          <p:cNvPr id="15" name="object 15"/>
          <p:cNvGrpSpPr/>
          <p:nvPr/>
        </p:nvGrpSpPr>
        <p:grpSpPr>
          <a:xfrm>
            <a:off x="0" y="4343375"/>
            <a:ext cx="5798820" cy="5944235"/>
            <a:chOff x="0" y="4343375"/>
            <a:chExt cx="5798820" cy="5944235"/>
          </a:xfrm>
        </p:grpSpPr>
        <p:sp>
          <p:nvSpPr>
            <p:cNvPr id="16" name="object 16"/>
            <p:cNvSpPr/>
            <p:nvPr/>
          </p:nvSpPr>
          <p:spPr>
            <a:xfrm>
              <a:off x="0" y="5725507"/>
              <a:ext cx="4878070" cy="4561840"/>
            </a:xfrm>
            <a:custGeom>
              <a:avLst/>
              <a:gdLst/>
              <a:ahLst/>
              <a:cxnLst/>
              <a:rect l="l" t="t" r="r" b="b"/>
              <a:pathLst>
                <a:path w="4878070" h="4561840">
                  <a:moveTo>
                    <a:pt x="4710366" y="4561491"/>
                  </a:moveTo>
                  <a:lnTo>
                    <a:pt x="0" y="4561491"/>
                  </a:lnTo>
                  <a:lnTo>
                    <a:pt x="0" y="288550"/>
                  </a:lnTo>
                  <a:lnTo>
                    <a:pt x="60855" y="262635"/>
                  </a:lnTo>
                  <a:lnTo>
                    <a:pt x="106532" y="244141"/>
                  </a:lnTo>
                  <a:lnTo>
                    <a:pt x="152526" y="226276"/>
                  </a:lnTo>
                  <a:lnTo>
                    <a:pt x="198833" y="209047"/>
                  </a:lnTo>
                  <a:lnTo>
                    <a:pt x="245446" y="192459"/>
                  </a:lnTo>
                  <a:lnTo>
                    <a:pt x="292361" y="176517"/>
                  </a:lnTo>
                  <a:lnTo>
                    <a:pt x="339572" y="161226"/>
                  </a:lnTo>
                  <a:lnTo>
                    <a:pt x="387075" y="146591"/>
                  </a:lnTo>
                  <a:lnTo>
                    <a:pt x="434863" y="132619"/>
                  </a:lnTo>
                  <a:lnTo>
                    <a:pt x="482932" y="119314"/>
                  </a:lnTo>
                  <a:lnTo>
                    <a:pt x="531276" y="106681"/>
                  </a:lnTo>
                  <a:lnTo>
                    <a:pt x="579890" y="94727"/>
                  </a:lnTo>
                  <a:lnTo>
                    <a:pt x="628769" y="83456"/>
                  </a:lnTo>
                  <a:lnTo>
                    <a:pt x="677908" y="72873"/>
                  </a:lnTo>
                  <a:lnTo>
                    <a:pt x="727301" y="62984"/>
                  </a:lnTo>
                  <a:lnTo>
                    <a:pt x="776943" y="53795"/>
                  </a:lnTo>
                  <a:lnTo>
                    <a:pt x="826828" y="45310"/>
                  </a:lnTo>
                  <a:lnTo>
                    <a:pt x="876953" y="37535"/>
                  </a:lnTo>
                  <a:lnTo>
                    <a:pt x="927310" y="30475"/>
                  </a:lnTo>
                  <a:lnTo>
                    <a:pt x="977895" y="24136"/>
                  </a:lnTo>
                  <a:lnTo>
                    <a:pt x="1028703" y="18522"/>
                  </a:lnTo>
                  <a:lnTo>
                    <a:pt x="1079729" y="13640"/>
                  </a:lnTo>
                  <a:lnTo>
                    <a:pt x="1130967" y="9494"/>
                  </a:lnTo>
                  <a:lnTo>
                    <a:pt x="1182411" y="6090"/>
                  </a:lnTo>
                  <a:lnTo>
                    <a:pt x="1234058" y="3434"/>
                  </a:lnTo>
                  <a:lnTo>
                    <a:pt x="1285900" y="1529"/>
                  </a:lnTo>
                  <a:lnTo>
                    <a:pt x="1337934" y="383"/>
                  </a:lnTo>
                  <a:lnTo>
                    <a:pt x="1390154" y="0"/>
                  </a:lnTo>
                  <a:lnTo>
                    <a:pt x="1442605" y="383"/>
                  </a:lnTo>
                  <a:lnTo>
                    <a:pt x="1494875" y="1533"/>
                  </a:lnTo>
                  <a:lnTo>
                    <a:pt x="1546957" y="3443"/>
                  </a:lnTo>
                  <a:lnTo>
                    <a:pt x="1598845" y="6110"/>
                  </a:lnTo>
                  <a:lnTo>
                    <a:pt x="1650533" y="9531"/>
                  </a:lnTo>
                  <a:lnTo>
                    <a:pt x="1702015" y="13700"/>
                  </a:lnTo>
                  <a:lnTo>
                    <a:pt x="1753283" y="18614"/>
                  </a:lnTo>
                  <a:lnTo>
                    <a:pt x="1804332" y="24269"/>
                  </a:lnTo>
                  <a:lnTo>
                    <a:pt x="1855155" y="30661"/>
                  </a:lnTo>
                  <a:lnTo>
                    <a:pt x="1905745" y="37785"/>
                  </a:lnTo>
                  <a:lnTo>
                    <a:pt x="1956097" y="45638"/>
                  </a:lnTo>
                  <a:lnTo>
                    <a:pt x="2006204" y="54215"/>
                  </a:lnTo>
                  <a:lnTo>
                    <a:pt x="2056059" y="63512"/>
                  </a:lnTo>
                  <a:lnTo>
                    <a:pt x="2105656" y="73526"/>
                  </a:lnTo>
                  <a:lnTo>
                    <a:pt x="2154989" y="84252"/>
                  </a:lnTo>
                  <a:lnTo>
                    <a:pt x="2202661" y="95284"/>
                  </a:lnTo>
                  <a:lnTo>
                    <a:pt x="2250107" y="106985"/>
                  </a:lnTo>
                  <a:lnTo>
                    <a:pt x="2297315" y="119347"/>
                  </a:lnTo>
                  <a:lnTo>
                    <a:pt x="2344273" y="132361"/>
                  </a:lnTo>
                  <a:lnTo>
                    <a:pt x="2390970" y="146021"/>
                  </a:lnTo>
                  <a:lnTo>
                    <a:pt x="2437395" y="160319"/>
                  </a:lnTo>
                  <a:lnTo>
                    <a:pt x="2483536" y="175247"/>
                  </a:lnTo>
                  <a:lnTo>
                    <a:pt x="2529381" y="190797"/>
                  </a:lnTo>
                  <a:lnTo>
                    <a:pt x="2576457" y="207439"/>
                  </a:lnTo>
                  <a:lnTo>
                    <a:pt x="2623220" y="224733"/>
                  </a:lnTo>
                  <a:lnTo>
                    <a:pt x="2669665" y="242674"/>
                  </a:lnTo>
                  <a:lnTo>
                    <a:pt x="2715787" y="261257"/>
                  </a:lnTo>
                  <a:lnTo>
                    <a:pt x="2761580" y="280477"/>
                  </a:lnTo>
                  <a:lnTo>
                    <a:pt x="2807038" y="300327"/>
                  </a:lnTo>
                  <a:lnTo>
                    <a:pt x="2852157" y="320803"/>
                  </a:lnTo>
                  <a:lnTo>
                    <a:pt x="2896931" y="341898"/>
                  </a:lnTo>
                  <a:lnTo>
                    <a:pt x="2941354" y="363607"/>
                  </a:lnTo>
                  <a:lnTo>
                    <a:pt x="2985421" y="385926"/>
                  </a:lnTo>
                  <a:lnTo>
                    <a:pt x="3029127" y="408848"/>
                  </a:lnTo>
                  <a:lnTo>
                    <a:pt x="3072465" y="432368"/>
                  </a:lnTo>
                  <a:lnTo>
                    <a:pt x="3115431" y="456480"/>
                  </a:lnTo>
                  <a:lnTo>
                    <a:pt x="3158019" y="481179"/>
                  </a:lnTo>
                  <a:lnTo>
                    <a:pt x="3200224" y="506460"/>
                  </a:lnTo>
                  <a:lnTo>
                    <a:pt x="3242040" y="532316"/>
                  </a:lnTo>
                  <a:lnTo>
                    <a:pt x="3283461" y="558744"/>
                  </a:lnTo>
                  <a:lnTo>
                    <a:pt x="3324483" y="585736"/>
                  </a:lnTo>
                  <a:lnTo>
                    <a:pt x="3365100" y="613288"/>
                  </a:lnTo>
                  <a:lnTo>
                    <a:pt x="3405306" y="641394"/>
                  </a:lnTo>
                  <a:lnTo>
                    <a:pt x="3445096" y="670048"/>
                  </a:lnTo>
                  <a:lnTo>
                    <a:pt x="3484465" y="699246"/>
                  </a:lnTo>
                  <a:lnTo>
                    <a:pt x="3523406" y="728982"/>
                  </a:lnTo>
                  <a:lnTo>
                    <a:pt x="3561915" y="759249"/>
                  </a:lnTo>
                  <a:lnTo>
                    <a:pt x="3599986" y="790044"/>
                  </a:lnTo>
                  <a:lnTo>
                    <a:pt x="3637614" y="821359"/>
                  </a:lnTo>
                  <a:lnTo>
                    <a:pt x="3674792" y="853191"/>
                  </a:lnTo>
                  <a:lnTo>
                    <a:pt x="3711517" y="885533"/>
                  </a:lnTo>
                  <a:lnTo>
                    <a:pt x="3747782" y="918379"/>
                  </a:lnTo>
                  <a:lnTo>
                    <a:pt x="3783582" y="951725"/>
                  </a:lnTo>
                  <a:lnTo>
                    <a:pt x="3818911" y="985565"/>
                  </a:lnTo>
                  <a:lnTo>
                    <a:pt x="3853763" y="1019894"/>
                  </a:lnTo>
                  <a:lnTo>
                    <a:pt x="3888135" y="1054705"/>
                  </a:lnTo>
                  <a:lnTo>
                    <a:pt x="3922019" y="1089993"/>
                  </a:lnTo>
                  <a:lnTo>
                    <a:pt x="3955411" y="1125754"/>
                  </a:lnTo>
                  <a:lnTo>
                    <a:pt x="3988305" y="1161981"/>
                  </a:lnTo>
                  <a:lnTo>
                    <a:pt x="4020696" y="1198669"/>
                  </a:lnTo>
                  <a:lnTo>
                    <a:pt x="4052577" y="1235813"/>
                  </a:lnTo>
                  <a:lnTo>
                    <a:pt x="4083945" y="1273407"/>
                  </a:lnTo>
                  <a:lnTo>
                    <a:pt x="4114793" y="1311446"/>
                  </a:lnTo>
                  <a:lnTo>
                    <a:pt x="4145115" y="1349923"/>
                  </a:lnTo>
                  <a:lnTo>
                    <a:pt x="4174907" y="1388835"/>
                  </a:lnTo>
                  <a:lnTo>
                    <a:pt x="4204163" y="1428174"/>
                  </a:lnTo>
                  <a:lnTo>
                    <a:pt x="4232877" y="1467936"/>
                  </a:lnTo>
                  <a:lnTo>
                    <a:pt x="4261044" y="1508116"/>
                  </a:lnTo>
                  <a:lnTo>
                    <a:pt x="4288659" y="1548707"/>
                  </a:lnTo>
                  <a:lnTo>
                    <a:pt x="4315716" y="1589704"/>
                  </a:lnTo>
                  <a:lnTo>
                    <a:pt x="4342210" y="1631102"/>
                  </a:lnTo>
                  <a:lnTo>
                    <a:pt x="4368134" y="1672896"/>
                  </a:lnTo>
                  <a:lnTo>
                    <a:pt x="4393485" y="1715079"/>
                  </a:lnTo>
                  <a:lnTo>
                    <a:pt x="4418255" y="1757647"/>
                  </a:lnTo>
                  <a:lnTo>
                    <a:pt x="4442441" y="1800594"/>
                  </a:lnTo>
                  <a:lnTo>
                    <a:pt x="4466035" y="1843914"/>
                  </a:lnTo>
                  <a:lnTo>
                    <a:pt x="4489034" y="1887602"/>
                  </a:lnTo>
                  <a:lnTo>
                    <a:pt x="4511431" y="1931653"/>
                  </a:lnTo>
                  <a:lnTo>
                    <a:pt x="4533221" y="1976061"/>
                  </a:lnTo>
                  <a:lnTo>
                    <a:pt x="4554399" y="2020820"/>
                  </a:lnTo>
                  <a:lnTo>
                    <a:pt x="4574959" y="2065925"/>
                  </a:lnTo>
                  <a:lnTo>
                    <a:pt x="4594895" y="2111371"/>
                  </a:lnTo>
                  <a:lnTo>
                    <a:pt x="4614203" y="2157152"/>
                  </a:lnTo>
                  <a:lnTo>
                    <a:pt x="4632876" y="2203262"/>
                  </a:lnTo>
                  <a:lnTo>
                    <a:pt x="4650910" y="2249697"/>
                  </a:lnTo>
                  <a:lnTo>
                    <a:pt x="4668298" y="2296451"/>
                  </a:lnTo>
                  <a:lnTo>
                    <a:pt x="4668298" y="2296778"/>
                  </a:lnTo>
                  <a:lnTo>
                    <a:pt x="4684495" y="2342176"/>
                  </a:lnTo>
                  <a:lnTo>
                    <a:pt x="4700079" y="2387889"/>
                  </a:lnTo>
                  <a:lnTo>
                    <a:pt x="4715065" y="2433916"/>
                  </a:lnTo>
                  <a:lnTo>
                    <a:pt x="4729469" y="2480258"/>
                  </a:lnTo>
                  <a:lnTo>
                    <a:pt x="4743308" y="2526915"/>
                  </a:lnTo>
                  <a:lnTo>
                    <a:pt x="4756788" y="2575316"/>
                  </a:lnTo>
                  <a:lnTo>
                    <a:pt x="4769586" y="2624010"/>
                  </a:lnTo>
                  <a:lnTo>
                    <a:pt x="4781698" y="2672989"/>
                  </a:lnTo>
                  <a:lnTo>
                    <a:pt x="4793116" y="2722246"/>
                  </a:lnTo>
                  <a:lnTo>
                    <a:pt x="4803836" y="2771774"/>
                  </a:lnTo>
                  <a:lnTo>
                    <a:pt x="4813852" y="2821565"/>
                  </a:lnTo>
                  <a:lnTo>
                    <a:pt x="4823157" y="2871613"/>
                  </a:lnTo>
                  <a:lnTo>
                    <a:pt x="4831747" y="2921910"/>
                  </a:lnTo>
                  <a:lnTo>
                    <a:pt x="4839615" y="2972449"/>
                  </a:lnTo>
                  <a:lnTo>
                    <a:pt x="4846755" y="3023223"/>
                  </a:lnTo>
                  <a:lnTo>
                    <a:pt x="4853163" y="3074224"/>
                  </a:lnTo>
                  <a:lnTo>
                    <a:pt x="4858831" y="3125446"/>
                  </a:lnTo>
                  <a:lnTo>
                    <a:pt x="4863755" y="3176882"/>
                  </a:lnTo>
                  <a:lnTo>
                    <a:pt x="4867929" y="3228523"/>
                  </a:lnTo>
                  <a:lnTo>
                    <a:pt x="4871346" y="3280363"/>
                  </a:lnTo>
                  <a:lnTo>
                    <a:pt x="4874001" y="3332395"/>
                  </a:lnTo>
                  <a:lnTo>
                    <a:pt x="4875532" y="3371847"/>
                  </a:lnTo>
                  <a:lnTo>
                    <a:pt x="4876664" y="3411483"/>
                  </a:lnTo>
                  <a:lnTo>
                    <a:pt x="4877365" y="3451243"/>
                  </a:lnTo>
                  <a:lnTo>
                    <a:pt x="4877606" y="3491064"/>
                  </a:lnTo>
                  <a:lnTo>
                    <a:pt x="4877606" y="3499916"/>
                  </a:lnTo>
                  <a:lnTo>
                    <a:pt x="4877278" y="3504177"/>
                  </a:lnTo>
                  <a:lnTo>
                    <a:pt x="4876712" y="3557277"/>
                  </a:lnTo>
                  <a:lnTo>
                    <a:pt x="4875360" y="3610186"/>
                  </a:lnTo>
                  <a:lnTo>
                    <a:pt x="4873227" y="3662897"/>
                  </a:lnTo>
                  <a:lnTo>
                    <a:pt x="4870319" y="3715406"/>
                  </a:lnTo>
                  <a:lnTo>
                    <a:pt x="4866639" y="3767706"/>
                  </a:lnTo>
                  <a:lnTo>
                    <a:pt x="4862194" y="3819791"/>
                  </a:lnTo>
                  <a:lnTo>
                    <a:pt x="4856989" y="3871657"/>
                  </a:lnTo>
                  <a:lnTo>
                    <a:pt x="4851029" y="3923297"/>
                  </a:lnTo>
                  <a:lnTo>
                    <a:pt x="4844319" y="3974707"/>
                  </a:lnTo>
                  <a:lnTo>
                    <a:pt x="4836864" y="4025879"/>
                  </a:lnTo>
                  <a:lnTo>
                    <a:pt x="4828669" y="4076809"/>
                  </a:lnTo>
                  <a:lnTo>
                    <a:pt x="4819740" y="4127490"/>
                  </a:lnTo>
                  <a:lnTo>
                    <a:pt x="4810082" y="4177918"/>
                  </a:lnTo>
                  <a:lnTo>
                    <a:pt x="4799699" y="4228086"/>
                  </a:lnTo>
                  <a:lnTo>
                    <a:pt x="4788598" y="4277989"/>
                  </a:lnTo>
                  <a:lnTo>
                    <a:pt x="4776782" y="4327622"/>
                  </a:lnTo>
                  <a:lnTo>
                    <a:pt x="4764258" y="4376978"/>
                  </a:lnTo>
                  <a:lnTo>
                    <a:pt x="4751031" y="4426052"/>
                  </a:lnTo>
                  <a:lnTo>
                    <a:pt x="4737105" y="4474838"/>
                  </a:lnTo>
                  <a:lnTo>
                    <a:pt x="4722486" y="4523330"/>
                  </a:lnTo>
                  <a:lnTo>
                    <a:pt x="4710366" y="4561491"/>
                  </a:lnTo>
                  <a:close/>
                </a:path>
              </a:pathLst>
            </a:custGeom>
            <a:solidFill>
              <a:srgbClr val="FFB923">
                <a:alpha val="30979"/>
              </a:srgbClr>
            </a:solidFill>
          </p:spPr>
          <p:txBody>
            <a:bodyPr wrap="square" lIns="0" tIns="0" rIns="0" bIns="0" rtlCol="0"/>
            <a:lstStyle/>
            <a:p>
              <a:endParaRPr/>
            </a:p>
          </p:txBody>
        </p:sp>
        <p:sp>
          <p:nvSpPr>
            <p:cNvPr id="17" name="object 17"/>
            <p:cNvSpPr/>
            <p:nvPr/>
          </p:nvSpPr>
          <p:spPr>
            <a:xfrm>
              <a:off x="0" y="6438866"/>
              <a:ext cx="4165600" cy="3848735"/>
            </a:xfrm>
            <a:custGeom>
              <a:avLst/>
              <a:gdLst/>
              <a:ahLst/>
              <a:cxnLst/>
              <a:rect l="l" t="t" r="r" b="b"/>
              <a:pathLst>
                <a:path w="4165600" h="3848734">
                  <a:moveTo>
                    <a:pt x="3950879" y="3848132"/>
                  </a:moveTo>
                  <a:lnTo>
                    <a:pt x="0" y="3848132"/>
                  </a:lnTo>
                  <a:lnTo>
                    <a:pt x="0" y="372947"/>
                  </a:lnTo>
                  <a:lnTo>
                    <a:pt x="74762" y="330987"/>
                  </a:lnTo>
                  <a:lnTo>
                    <a:pt x="118477" y="307895"/>
                  </a:lnTo>
                  <a:lnTo>
                    <a:pt x="162647" y="285564"/>
                  </a:lnTo>
                  <a:lnTo>
                    <a:pt x="207265" y="264003"/>
                  </a:lnTo>
                  <a:lnTo>
                    <a:pt x="252321" y="243221"/>
                  </a:lnTo>
                  <a:lnTo>
                    <a:pt x="297808" y="223227"/>
                  </a:lnTo>
                  <a:lnTo>
                    <a:pt x="343716" y="204028"/>
                  </a:lnTo>
                  <a:lnTo>
                    <a:pt x="390037" y="185634"/>
                  </a:lnTo>
                  <a:lnTo>
                    <a:pt x="436762" y="168054"/>
                  </a:lnTo>
                  <a:lnTo>
                    <a:pt x="483883" y="151295"/>
                  </a:lnTo>
                  <a:lnTo>
                    <a:pt x="531391" y="135366"/>
                  </a:lnTo>
                  <a:lnTo>
                    <a:pt x="579276" y="120277"/>
                  </a:lnTo>
                  <a:lnTo>
                    <a:pt x="627532" y="106035"/>
                  </a:lnTo>
                  <a:lnTo>
                    <a:pt x="676148" y="92650"/>
                  </a:lnTo>
                  <a:lnTo>
                    <a:pt x="725117" y="80130"/>
                  </a:lnTo>
                  <a:lnTo>
                    <a:pt x="774429" y="68483"/>
                  </a:lnTo>
                  <a:lnTo>
                    <a:pt x="824076" y="57719"/>
                  </a:lnTo>
                  <a:lnTo>
                    <a:pt x="874049" y="47845"/>
                  </a:lnTo>
                  <a:lnTo>
                    <a:pt x="924340" y="38871"/>
                  </a:lnTo>
                  <a:lnTo>
                    <a:pt x="974940" y="30805"/>
                  </a:lnTo>
                  <a:lnTo>
                    <a:pt x="1025841" y="23655"/>
                  </a:lnTo>
                  <a:lnTo>
                    <a:pt x="1077033" y="17431"/>
                  </a:lnTo>
                  <a:lnTo>
                    <a:pt x="1128508" y="12140"/>
                  </a:lnTo>
                  <a:lnTo>
                    <a:pt x="1180258" y="7793"/>
                  </a:lnTo>
                  <a:lnTo>
                    <a:pt x="1232273" y="4396"/>
                  </a:lnTo>
                  <a:lnTo>
                    <a:pt x="1284545" y="1959"/>
                  </a:lnTo>
                  <a:lnTo>
                    <a:pt x="1337066" y="491"/>
                  </a:lnTo>
                  <a:lnTo>
                    <a:pt x="1389827" y="0"/>
                  </a:lnTo>
                  <a:lnTo>
                    <a:pt x="1441961" y="477"/>
                  </a:lnTo>
                  <a:lnTo>
                    <a:pt x="1493867" y="1904"/>
                  </a:lnTo>
                  <a:lnTo>
                    <a:pt x="1545537" y="4277"/>
                  </a:lnTo>
                  <a:lnTo>
                    <a:pt x="1596961" y="7588"/>
                  </a:lnTo>
                  <a:lnTo>
                    <a:pt x="1648131" y="11833"/>
                  </a:lnTo>
                  <a:lnTo>
                    <a:pt x="1699036" y="17006"/>
                  </a:lnTo>
                  <a:lnTo>
                    <a:pt x="1749669" y="23100"/>
                  </a:lnTo>
                  <a:lnTo>
                    <a:pt x="1800019" y="30111"/>
                  </a:lnTo>
                  <a:lnTo>
                    <a:pt x="1850079" y="38033"/>
                  </a:lnTo>
                  <a:lnTo>
                    <a:pt x="1899838" y="46860"/>
                  </a:lnTo>
                  <a:lnTo>
                    <a:pt x="1949288" y="56585"/>
                  </a:lnTo>
                  <a:lnTo>
                    <a:pt x="1998419" y="67205"/>
                  </a:lnTo>
                  <a:lnTo>
                    <a:pt x="2049000" y="79004"/>
                  </a:lnTo>
                  <a:lnTo>
                    <a:pt x="2099208" y="91768"/>
                  </a:lnTo>
                  <a:lnTo>
                    <a:pt x="2149053" y="105479"/>
                  </a:lnTo>
                  <a:lnTo>
                    <a:pt x="2198542" y="120119"/>
                  </a:lnTo>
                  <a:lnTo>
                    <a:pt x="2247685" y="135670"/>
                  </a:lnTo>
                  <a:lnTo>
                    <a:pt x="2296492" y="152113"/>
                  </a:lnTo>
                  <a:lnTo>
                    <a:pt x="2343641" y="168892"/>
                  </a:lnTo>
                  <a:lnTo>
                    <a:pt x="2390394" y="186493"/>
                  </a:lnTo>
                  <a:lnTo>
                    <a:pt x="2436742" y="204908"/>
                  </a:lnTo>
                  <a:lnTo>
                    <a:pt x="2482677" y="224128"/>
                  </a:lnTo>
                  <a:lnTo>
                    <a:pt x="2528189" y="244143"/>
                  </a:lnTo>
                  <a:lnTo>
                    <a:pt x="2573270" y="264946"/>
                  </a:lnTo>
                  <a:lnTo>
                    <a:pt x="2617912" y="286528"/>
                  </a:lnTo>
                  <a:lnTo>
                    <a:pt x="2662105" y="308880"/>
                  </a:lnTo>
                  <a:lnTo>
                    <a:pt x="2705841" y="331992"/>
                  </a:lnTo>
                  <a:lnTo>
                    <a:pt x="2749112" y="355858"/>
                  </a:lnTo>
                  <a:lnTo>
                    <a:pt x="2791908" y="380467"/>
                  </a:lnTo>
                  <a:lnTo>
                    <a:pt x="2834221" y="405811"/>
                  </a:lnTo>
                  <a:lnTo>
                    <a:pt x="2876043" y="431882"/>
                  </a:lnTo>
                  <a:lnTo>
                    <a:pt x="2917364" y="458671"/>
                  </a:lnTo>
                  <a:lnTo>
                    <a:pt x="2958176" y="486168"/>
                  </a:lnTo>
                  <a:lnTo>
                    <a:pt x="2998470" y="514366"/>
                  </a:lnTo>
                  <a:lnTo>
                    <a:pt x="3038238" y="543255"/>
                  </a:lnTo>
                  <a:lnTo>
                    <a:pt x="3077471" y="572828"/>
                  </a:lnTo>
                  <a:lnTo>
                    <a:pt x="3116160" y="603074"/>
                  </a:lnTo>
                  <a:lnTo>
                    <a:pt x="3154297" y="633986"/>
                  </a:lnTo>
                  <a:lnTo>
                    <a:pt x="3191872" y="665555"/>
                  </a:lnTo>
                  <a:lnTo>
                    <a:pt x="3228878" y="697772"/>
                  </a:lnTo>
                  <a:lnTo>
                    <a:pt x="3265305" y="730629"/>
                  </a:lnTo>
                  <a:lnTo>
                    <a:pt x="3301145" y="764116"/>
                  </a:lnTo>
                  <a:lnTo>
                    <a:pt x="3336389" y="798225"/>
                  </a:lnTo>
                  <a:lnTo>
                    <a:pt x="3371029" y="832948"/>
                  </a:lnTo>
                  <a:lnTo>
                    <a:pt x="3405055" y="868275"/>
                  </a:lnTo>
                  <a:lnTo>
                    <a:pt x="3438460" y="904198"/>
                  </a:lnTo>
                  <a:lnTo>
                    <a:pt x="3471233" y="940708"/>
                  </a:lnTo>
                  <a:lnTo>
                    <a:pt x="3503368" y="977796"/>
                  </a:lnTo>
                  <a:lnTo>
                    <a:pt x="3534855" y="1015455"/>
                  </a:lnTo>
                  <a:lnTo>
                    <a:pt x="3565685" y="1053674"/>
                  </a:lnTo>
                  <a:lnTo>
                    <a:pt x="3595850" y="1092446"/>
                  </a:lnTo>
                  <a:lnTo>
                    <a:pt x="3625341" y="1131762"/>
                  </a:lnTo>
                  <a:lnTo>
                    <a:pt x="3654149" y="1171613"/>
                  </a:lnTo>
                  <a:lnTo>
                    <a:pt x="3682266" y="1211990"/>
                  </a:lnTo>
                  <a:lnTo>
                    <a:pt x="3709683" y="1252884"/>
                  </a:lnTo>
                  <a:lnTo>
                    <a:pt x="3736391" y="1294287"/>
                  </a:lnTo>
                  <a:lnTo>
                    <a:pt x="3762382" y="1336191"/>
                  </a:lnTo>
                  <a:lnTo>
                    <a:pt x="3787647" y="1378586"/>
                  </a:lnTo>
                  <a:lnTo>
                    <a:pt x="3812177" y="1421464"/>
                  </a:lnTo>
                  <a:lnTo>
                    <a:pt x="3835964" y="1464816"/>
                  </a:lnTo>
                  <a:lnTo>
                    <a:pt x="3858999" y="1508633"/>
                  </a:lnTo>
                  <a:lnTo>
                    <a:pt x="3881273" y="1552907"/>
                  </a:lnTo>
                  <a:lnTo>
                    <a:pt x="3902777" y="1597629"/>
                  </a:lnTo>
                  <a:lnTo>
                    <a:pt x="3923504" y="1642790"/>
                  </a:lnTo>
                  <a:lnTo>
                    <a:pt x="3943443" y="1688382"/>
                  </a:lnTo>
                  <a:lnTo>
                    <a:pt x="3962588" y="1734395"/>
                  </a:lnTo>
                  <a:lnTo>
                    <a:pt x="3980928" y="1780822"/>
                  </a:lnTo>
                  <a:lnTo>
                    <a:pt x="3998455" y="1827653"/>
                  </a:lnTo>
                  <a:lnTo>
                    <a:pt x="3998455" y="1827981"/>
                  </a:lnTo>
                  <a:lnTo>
                    <a:pt x="4014495" y="1873211"/>
                  </a:lnTo>
                  <a:lnTo>
                    <a:pt x="4029736" y="1918872"/>
                  </a:lnTo>
                  <a:lnTo>
                    <a:pt x="4044241" y="1964901"/>
                  </a:lnTo>
                  <a:lnTo>
                    <a:pt x="4058070" y="2011238"/>
                  </a:lnTo>
                  <a:lnTo>
                    <a:pt x="4071192" y="2058694"/>
                  </a:lnTo>
                  <a:lnTo>
                    <a:pt x="4083492" y="2106491"/>
                  </a:lnTo>
                  <a:lnTo>
                    <a:pt x="4094962" y="2154618"/>
                  </a:lnTo>
                  <a:lnTo>
                    <a:pt x="4105593" y="2203069"/>
                  </a:lnTo>
                  <a:lnTo>
                    <a:pt x="4115379" y="2251832"/>
                  </a:lnTo>
                  <a:lnTo>
                    <a:pt x="4124310" y="2300900"/>
                  </a:lnTo>
                  <a:lnTo>
                    <a:pt x="4132379" y="2350263"/>
                  </a:lnTo>
                  <a:lnTo>
                    <a:pt x="4139577" y="2399913"/>
                  </a:lnTo>
                  <a:lnTo>
                    <a:pt x="4145897" y="2449840"/>
                  </a:lnTo>
                  <a:lnTo>
                    <a:pt x="4151330" y="2500036"/>
                  </a:lnTo>
                  <a:lnTo>
                    <a:pt x="4155869" y="2550492"/>
                  </a:lnTo>
                  <a:lnTo>
                    <a:pt x="4159505" y="2601198"/>
                  </a:lnTo>
                  <a:lnTo>
                    <a:pt x="4162231" y="2652146"/>
                  </a:lnTo>
                  <a:lnTo>
                    <a:pt x="4164442" y="2714433"/>
                  </a:lnTo>
                  <a:lnTo>
                    <a:pt x="4165179" y="2777705"/>
                  </a:lnTo>
                  <a:lnTo>
                    <a:pt x="4165179" y="2784589"/>
                  </a:lnTo>
                  <a:lnTo>
                    <a:pt x="4164851" y="2788196"/>
                  </a:lnTo>
                  <a:lnTo>
                    <a:pt x="4164235" y="2839330"/>
                  </a:lnTo>
                  <a:lnTo>
                    <a:pt x="4162700" y="2890239"/>
                  </a:lnTo>
                  <a:lnTo>
                    <a:pt x="4160254" y="2940914"/>
                  </a:lnTo>
                  <a:lnTo>
                    <a:pt x="4156906" y="2991346"/>
                  </a:lnTo>
                  <a:lnTo>
                    <a:pt x="4152662" y="3041529"/>
                  </a:lnTo>
                  <a:lnTo>
                    <a:pt x="4147529" y="3091453"/>
                  </a:lnTo>
                  <a:lnTo>
                    <a:pt x="4141516" y="3141112"/>
                  </a:lnTo>
                  <a:lnTo>
                    <a:pt x="4134630" y="3190496"/>
                  </a:lnTo>
                  <a:lnTo>
                    <a:pt x="4126877" y="3239598"/>
                  </a:lnTo>
                  <a:lnTo>
                    <a:pt x="4118266" y="3288410"/>
                  </a:lnTo>
                  <a:lnTo>
                    <a:pt x="4108805" y="3336924"/>
                  </a:lnTo>
                  <a:lnTo>
                    <a:pt x="4098499" y="3385131"/>
                  </a:lnTo>
                  <a:lnTo>
                    <a:pt x="4087358" y="3433024"/>
                  </a:lnTo>
                  <a:lnTo>
                    <a:pt x="4075388" y="3480595"/>
                  </a:lnTo>
                  <a:lnTo>
                    <a:pt x="4062596" y="3527835"/>
                  </a:lnTo>
                  <a:lnTo>
                    <a:pt x="4048991" y="3574737"/>
                  </a:lnTo>
                  <a:lnTo>
                    <a:pt x="4034580" y="3621293"/>
                  </a:lnTo>
                  <a:lnTo>
                    <a:pt x="4019370" y="3667494"/>
                  </a:lnTo>
                  <a:lnTo>
                    <a:pt x="4003368" y="3713333"/>
                  </a:lnTo>
                  <a:lnTo>
                    <a:pt x="3981995" y="3771195"/>
                  </a:lnTo>
                  <a:lnTo>
                    <a:pt x="3959148" y="3828073"/>
                  </a:lnTo>
                  <a:lnTo>
                    <a:pt x="3959148" y="3828401"/>
                  </a:lnTo>
                  <a:lnTo>
                    <a:pt x="3950879" y="3848132"/>
                  </a:lnTo>
                  <a:close/>
                </a:path>
              </a:pathLst>
            </a:custGeom>
            <a:solidFill>
              <a:srgbClr val="FFFFFF">
                <a:alpha val="30979"/>
              </a:srgbClr>
            </a:solidFill>
          </p:spPr>
          <p:txBody>
            <a:bodyPr wrap="square" lIns="0" tIns="0" rIns="0" bIns="0" rtlCol="0"/>
            <a:lstStyle/>
            <a:p>
              <a:endParaRPr/>
            </a:p>
          </p:txBody>
        </p:sp>
        <p:sp>
          <p:nvSpPr>
            <p:cNvPr id="18" name="object 18"/>
            <p:cNvSpPr/>
            <p:nvPr/>
          </p:nvSpPr>
          <p:spPr>
            <a:xfrm>
              <a:off x="0" y="7195826"/>
              <a:ext cx="3409315" cy="3091180"/>
            </a:xfrm>
            <a:custGeom>
              <a:avLst/>
              <a:gdLst/>
              <a:ahLst/>
              <a:cxnLst/>
              <a:rect l="l" t="t" r="r" b="b"/>
              <a:pathLst>
                <a:path w="3409315" h="3091179">
                  <a:moveTo>
                    <a:pt x="3102359" y="3091172"/>
                  </a:moveTo>
                  <a:lnTo>
                    <a:pt x="0" y="3091172"/>
                  </a:lnTo>
                  <a:lnTo>
                    <a:pt x="0" y="554951"/>
                  </a:lnTo>
                  <a:lnTo>
                    <a:pt x="36708" y="520922"/>
                  </a:lnTo>
                  <a:lnTo>
                    <a:pt x="85063" y="478591"/>
                  </a:lnTo>
                  <a:lnTo>
                    <a:pt x="134646" y="437981"/>
                  </a:lnTo>
                  <a:lnTo>
                    <a:pt x="173307" y="407985"/>
                  </a:lnTo>
                  <a:lnTo>
                    <a:pt x="212704" y="378912"/>
                  </a:lnTo>
                  <a:lnTo>
                    <a:pt x="252820" y="350779"/>
                  </a:lnTo>
                  <a:lnTo>
                    <a:pt x="293640" y="323601"/>
                  </a:lnTo>
                  <a:lnTo>
                    <a:pt x="335148" y="297396"/>
                  </a:lnTo>
                  <a:lnTo>
                    <a:pt x="377326" y="272179"/>
                  </a:lnTo>
                  <a:lnTo>
                    <a:pt x="420160" y="247967"/>
                  </a:lnTo>
                  <a:lnTo>
                    <a:pt x="463633" y="224776"/>
                  </a:lnTo>
                  <a:lnTo>
                    <a:pt x="507729" y="202623"/>
                  </a:lnTo>
                  <a:lnTo>
                    <a:pt x="552431" y="181524"/>
                  </a:lnTo>
                  <a:lnTo>
                    <a:pt x="597723" y="161496"/>
                  </a:lnTo>
                  <a:lnTo>
                    <a:pt x="643590" y="142554"/>
                  </a:lnTo>
                  <a:lnTo>
                    <a:pt x="690015" y="124716"/>
                  </a:lnTo>
                  <a:lnTo>
                    <a:pt x="736982" y="107997"/>
                  </a:lnTo>
                  <a:lnTo>
                    <a:pt x="784474" y="92414"/>
                  </a:lnTo>
                  <a:lnTo>
                    <a:pt x="832476" y="77984"/>
                  </a:lnTo>
                  <a:lnTo>
                    <a:pt x="880971" y="64723"/>
                  </a:lnTo>
                  <a:lnTo>
                    <a:pt x="929944" y="52647"/>
                  </a:lnTo>
                  <a:lnTo>
                    <a:pt x="979377" y="41772"/>
                  </a:lnTo>
                  <a:lnTo>
                    <a:pt x="1029256" y="32115"/>
                  </a:lnTo>
                  <a:lnTo>
                    <a:pt x="1079562" y="23693"/>
                  </a:lnTo>
                  <a:lnTo>
                    <a:pt x="1130282" y="16522"/>
                  </a:lnTo>
                  <a:lnTo>
                    <a:pt x="1181398" y="10617"/>
                  </a:lnTo>
                  <a:lnTo>
                    <a:pt x="1232893" y="5997"/>
                  </a:lnTo>
                  <a:lnTo>
                    <a:pt x="1284753" y="2676"/>
                  </a:lnTo>
                  <a:lnTo>
                    <a:pt x="1336961" y="671"/>
                  </a:lnTo>
                  <a:lnTo>
                    <a:pt x="1389500" y="0"/>
                  </a:lnTo>
                  <a:lnTo>
                    <a:pt x="1440024" y="617"/>
                  </a:lnTo>
                  <a:lnTo>
                    <a:pt x="1490260" y="2462"/>
                  </a:lnTo>
                  <a:lnTo>
                    <a:pt x="1540186" y="5524"/>
                  </a:lnTo>
                  <a:lnTo>
                    <a:pt x="1589780" y="9792"/>
                  </a:lnTo>
                  <a:lnTo>
                    <a:pt x="1639022" y="15256"/>
                  </a:lnTo>
                  <a:lnTo>
                    <a:pt x="1687888" y="21904"/>
                  </a:lnTo>
                  <a:lnTo>
                    <a:pt x="1736358" y="29725"/>
                  </a:lnTo>
                  <a:lnTo>
                    <a:pt x="1784410" y="38710"/>
                  </a:lnTo>
                  <a:lnTo>
                    <a:pt x="1832023" y="48847"/>
                  </a:lnTo>
                  <a:lnTo>
                    <a:pt x="1887047" y="61934"/>
                  </a:lnTo>
                  <a:lnTo>
                    <a:pt x="1941548" y="76589"/>
                  </a:lnTo>
                  <a:lnTo>
                    <a:pt x="1995497" y="92781"/>
                  </a:lnTo>
                  <a:lnTo>
                    <a:pt x="2048863" y="110479"/>
                  </a:lnTo>
                  <a:lnTo>
                    <a:pt x="2095158" y="127109"/>
                  </a:lnTo>
                  <a:lnTo>
                    <a:pt x="2140922" y="144828"/>
                  </a:lnTo>
                  <a:lnTo>
                    <a:pt x="2186137" y="163618"/>
                  </a:lnTo>
                  <a:lnTo>
                    <a:pt x="2230790" y="183466"/>
                  </a:lnTo>
                  <a:lnTo>
                    <a:pt x="2274864" y="204355"/>
                  </a:lnTo>
                  <a:lnTo>
                    <a:pt x="2318343" y="226269"/>
                  </a:lnTo>
                  <a:lnTo>
                    <a:pt x="2361213" y="249193"/>
                  </a:lnTo>
                  <a:lnTo>
                    <a:pt x="2403457" y="273112"/>
                  </a:lnTo>
                  <a:lnTo>
                    <a:pt x="2445061" y="298010"/>
                  </a:lnTo>
                  <a:lnTo>
                    <a:pt x="2486009" y="323871"/>
                  </a:lnTo>
                  <a:lnTo>
                    <a:pt x="2526285" y="350679"/>
                  </a:lnTo>
                  <a:lnTo>
                    <a:pt x="2565874" y="378420"/>
                  </a:lnTo>
                  <a:lnTo>
                    <a:pt x="2604761" y="407078"/>
                  </a:lnTo>
                  <a:lnTo>
                    <a:pt x="2642929" y="436636"/>
                  </a:lnTo>
                  <a:lnTo>
                    <a:pt x="2680364" y="467080"/>
                  </a:lnTo>
                  <a:lnTo>
                    <a:pt x="2717050" y="498394"/>
                  </a:lnTo>
                  <a:lnTo>
                    <a:pt x="2752971" y="530562"/>
                  </a:lnTo>
                  <a:lnTo>
                    <a:pt x="2788113" y="563569"/>
                  </a:lnTo>
                  <a:lnTo>
                    <a:pt x="2822459" y="597399"/>
                  </a:lnTo>
                  <a:lnTo>
                    <a:pt x="2855994" y="632037"/>
                  </a:lnTo>
                  <a:lnTo>
                    <a:pt x="2888702" y="667467"/>
                  </a:lnTo>
                  <a:lnTo>
                    <a:pt x="2920569" y="703673"/>
                  </a:lnTo>
                  <a:lnTo>
                    <a:pt x="2951578" y="740640"/>
                  </a:lnTo>
                  <a:lnTo>
                    <a:pt x="2981714" y="778352"/>
                  </a:lnTo>
                  <a:lnTo>
                    <a:pt x="3010962" y="816795"/>
                  </a:lnTo>
                  <a:lnTo>
                    <a:pt x="3039306" y="855951"/>
                  </a:lnTo>
                  <a:lnTo>
                    <a:pt x="3066731" y="895806"/>
                  </a:lnTo>
                  <a:lnTo>
                    <a:pt x="3093221" y="936344"/>
                  </a:lnTo>
                  <a:lnTo>
                    <a:pt x="3118761" y="977549"/>
                  </a:lnTo>
                  <a:lnTo>
                    <a:pt x="3143335" y="1019406"/>
                  </a:lnTo>
                  <a:lnTo>
                    <a:pt x="3166928" y="1061900"/>
                  </a:lnTo>
                  <a:lnTo>
                    <a:pt x="3189524" y="1105014"/>
                  </a:lnTo>
                  <a:lnTo>
                    <a:pt x="3211107" y="1148734"/>
                  </a:lnTo>
                  <a:lnTo>
                    <a:pt x="3231663" y="1193043"/>
                  </a:lnTo>
                  <a:lnTo>
                    <a:pt x="3251176" y="1237926"/>
                  </a:lnTo>
                  <a:lnTo>
                    <a:pt x="3269631" y="1283367"/>
                  </a:lnTo>
                  <a:lnTo>
                    <a:pt x="3287011" y="1329352"/>
                  </a:lnTo>
                  <a:lnTo>
                    <a:pt x="3287011" y="1329679"/>
                  </a:lnTo>
                  <a:lnTo>
                    <a:pt x="3298741" y="1362554"/>
                  </a:lnTo>
                  <a:lnTo>
                    <a:pt x="3320360" y="1429165"/>
                  </a:lnTo>
                  <a:lnTo>
                    <a:pt x="3343821" y="1512665"/>
                  </a:lnTo>
                  <a:lnTo>
                    <a:pt x="3356139" y="1563086"/>
                  </a:lnTo>
                  <a:lnTo>
                    <a:pt x="3367189" y="1614017"/>
                  </a:lnTo>
                  <a:lnTo>
                    <a:pt x="3376952" y="1665434"/>
                  </a:lnTo>
                  <a:lnTo>
                    <a:pt x="3385413" y="1717312"/>
                  </a:lnTo>
                  <a:lnTo>
                    <a:pt x="3392556" y="1769627"/>
                  </a:lnTo>
                  <a:lnTo>
                    <a:pt x="3398364" y="1822355"/>
                  </a:lnTo>
                  <a:lnTo>
                    <a:pt x="3402822" y="1875472"/>
                  </a:lnTo>
                  <a:lnTo>
                    <a:pt x="3405913" y="1928953"/>
                  </a:lnTo>
                  <a:lnTo>
                    <a:pt x="3408123" y="1974603"/>
                  </a:lnTo>
                  <a:lnTo>
                    <a:pt x="3408860" y="2020745"/>
                  </a:lnTo>
                  <a:lnTo>
                    <a:pt x="3408860" y="2025991"/>
                  </a:lnTo>
                  <a:lnTo>
                    <a:pt x="3408533" y="2028285"/>
                  </a:lnTo>
                  <a:lnTo>
                    <a:pt x="3407773" y="2078717"/>
                  </a:lnTo>
                  <a:lnTo>
                    <a:pt x="3405784" y="2128843"/>
                  </a:lnTo>
                  <a:lnTo>
                    <a:pt x="3402581" y="2178650"/>
                  </a:lnTo>
                  <a:lnTo>
                    <a:pt x="3398177" y="2228122"/>
                  </a:lnTo>
                  <a:lnTo>
                    <a:pt x="3392587" y="2277246"/>
                  </a:lnTo>
                  <a:lnTo>
                    <a:pt x="3385826" y="2326008"/>
                  </a:lnTo>
                  <a:lnTo>
                    <a:pt x="3377907" y="2374392"/>
                  </a:lnTo>
                  <a:lnTo>
                    <a:pt x="3368844" y="2422385"/>
                  </a:lnTo>
                  <a:lnTo>
                    <a:pt x="3358654" y="2469972"/>
                  </a:lnTo>
                  <a:lnTo>
                    <a:pt x="3347348" y="2517140"/>
                  </a:lnTo>
                  <a:lnTo>
                    <a:pt x="3334943" y="2563872"/>
                  </a:lnTo>
                  <a:lnTo>
                    <a:pt x="3321452" y="2610156"/>
                  </a:lnTo>
                  <a:lnTo>
                    <a:pt x="3306889" y="2655977"/>
                  </a:lnTo>
                  <a:lnTo>
                    <a:pt x="3291269" y="2701321"/>
                  </a:lnTo>
                  <a:lnTo>
                    <a:pt x="3275834" y="2743365"/>
                  </a:lnTo>
                  <a:lnTo>
                    <a:pt x="3259169" y="2784918"/>
                  </a:lnTo>
                  <a:lnTo>
                    <a:pt x="3239898" y="2830521"/>
                  </a:lnTo>
                  <a:lnTo>
                    <a:pt x="3219549" y="2875546"/>
                  </a:lnTo>
                  <a:lnTo>
                    <a:pt x="3198139" y="2919976"/>
                  </a:lnTo>
                  <a:lnTo>
                    <a:pt x="3175683" y="2963796"/>
                  </a:lnTo>
                  <a:lnTo>
                    <a:pt x="3152197" y="3006989"/>
                  </a:lnTo>
                  <a:lnTo>
                    <a:pt x="3127699" y="3049538"/>
                  </a:lnTo>
                  <a:lnTo>
                    <a:pt x="3102359" y="3091172"/>
                  </a:lnTo>
                  <a:close/>
                </a:path>
              </a:pathLst>
            </a:custGeom>
            <a:solidFill>
              <a:srgbClr val="FFB923">
                <a:alpha val="30979"/>
              </a:srgbClr>
            </a:solidFill>
          </p:spPr>
          <p:txBody>
            <a:bodyPr wrap="square" lIns="0" tIns="0" rIns="0" bIns="0" rtlCol="0"/>
            <a:lstStyle/>
            <a:p>
              <a:endParaRPr/>
            </a:p>
          </p:txBody>
        </p:sp>
        <p:sp>
          <p:nvSpPr>
            <p:cNvPr id="19" name="object 19"/>
            <p:cNvSpPr/>
            <p:nvPr/>
          </p:nvSpPr>
          <p:spPr>
            <a:xfrm>
              <a:off x="99966" y="7925575"/>
              <a:ext cx="2580640" cy="2361565"/>
            </a:xfrm>
            <a:custGeom>
              <a:avLst/>
              <a:gdLst/>
              <a:ahLst/>
              <a:cxnLst/>
              <a:rect l="l" t="t" r="r" b="b"/>
              <a:pathLst>
                <a:path w="2580640" h="2361565">
                  <a:moveTo>
                    <a:pt x="2011148" y="2361423"/>
                  </a:moveTo>
                  <a:lnTo>
                    <a:pt x="568460" y="2361423"/>
                  </a:lnTo>
                  <a:lnTo>
                    <a:pt x="532458" y="2336221"/>
                  </a:lnTo>
                  <a:lnTo>
                    <a:pt x="495131" y="2308027"/>
                  </a:lnTo>
                  <a:lnTo>
                    <a:pt x="458874" y="2278529"/>
                  </a:lnTo>
                  <a:lnTo>
                    <a:pt x="423722" y="2247762"/>
                  </a:lnTo>
                  <a:lnTo>
                    <a:pt x="389711" y="2215760"/>
                  </a:lnTo>
                  <a:lnTo>
                    <a:pt x="356874" y="2182558"/>
                  </a:lnTo>
                  <a:lnTo>
                    <a:pt x="325246" y="2148191"/>
                  </a:lnTo>
                  <a:lnTo>
                    <a:pt x="294862" y="2112694"/>
                  </a:lnTo>
                  <a:lnTo>
                    <a:pt x="265757" y="2076101"/>
                  </a:lnTo>
                  <a:lnTo>
                    <a:pt x="237966" y="2038448"/>
                  </a:lnTo>
                  <a:lnTo>
                    <a:pt x="211523" y="1999769"/>
                  </a:lnTo>
                  <a:lnTo>
                    <a:pt x="186463" y="1960100"/>
                  </a:lnTo>
                  <a:lnTo>
                    <a:pt x="162821" y="1919474"/>
                  </a:lnTo>
                  <a:lnTo>
                    <a:pt x="140631" y="1877927"/>
                  </a:lnTo>
                  <a:lnTo>
                    <a:pt x="119929" y="1835493"/>
                  </a:lnTo>
                  <a:lnTo>
                    <a:pt x="100748" y="1792208"/>
                  </a:lnTo>
                  <a:lnTo>
                    <a:pt x="83124" y="1748106"/>
                  </a:lnTo>
                  <a:lnTo>
                    <a:pt x="67091" y="1703221"/>
                  </a:lnTo>
                  <a:lnTo>
                    <a:pt x="52685" y="1657590"/>
                  </a:lnTo>
                  <a:lnTo>
                    <a:pt x="39939" y="1611246"/>
                  </a:lnTo>
                  <a:lnTo>
                    <a:pt x="28889" y="1564225"/>
                  </a:lnTo>
                  <a:lnTo>
                    <a:pt x="19569" y="1516560"/>
                  </a:lnTo>
                  <a:lnTo>
                    <a:pt x="12014" y="1468288"/>
                  </a:lnTo>
                  <a:lnTo>
                    <a:pt x="6258" y="1419443"/>
                  </a:lnTo>
                  <a:lnTo>
                    <a:pt x="2338" y="1370059"/>
                  </a:lnTo>
                  <a:lnTo>
                    <a:pt x="286" y="1320172"/>
                  </a:lnTo>
                  <a:lnTo>
                    <a:pt x="0" y="1277021"/>
                  </a:lnTo>
                  <a:lnTo>
                    <a:pt x="97" y="1269794"/>
                  </a:lnTo>
                  <a:lnTo>
                    <a:pt x="2454" y="1210097"/>
                  </a:lnTo>
                  <a:lnTo>
                    <a:pt x="6685" y="1158274"/>
                  </a:lnTo>
                  <a:lnTo>
                    <a:pt x="12939" y="1107045"/>
                  </a:lnTo>
                  <a:lnTo>
                    <a:pt x="21176" y="1056451"/>
                  </a:lnTo>
                  <a:lnTo>
                    <a:pt x="31355" y="1006534"/>
                  </a:lnTo>
                  <a:lnTo>
                    <a:pt x="43435" y="957333"/>
                  </a:lnTo>
                  <a:lnTo>
                    <a:pt x="57377" y="908890"/>
                  </a:lnTo>
                  <a:lnTo>
                    <a:pt x="73141" y="861246"/>
                  </a:lnTo>
                  <a:lnTo>
                    <a:pt x="90685" y="814440"/>
                  </a:lnTo>
                  <a:lnTo>
                    <a:pt x="109970" y="768515"/>
                  </a:lnTo>
                  <a:lnTo>
                    <a:pt x="130955" y="723510"/>
                  </a:lnTo>
                  <a:lnTo>
                    <a:pt x="153600" y="679467"/>
                  </a:lnTo>
                  <a:lnTo>
                    <a:pt x="177864" y="636426"/>
                  </a:lnTo>
                  <a:lnTo>
                    <a:pt x="203708" y="594428"/>
                  </a:lnTo>
                  <a:lnTo>
                    <a:pt x="231091" y="553514"/>
                  </a:lnTo>
                  <a:lnTo>
                    <a:pt x="259973" y="513725"/>
                  </a:lnTo>
                  <a:lnTo>
                    <a:pt x="290312" y="475101"/>
                  </a:lnTo>
                  <a:lnTo>
                    <a:pt x="322070" y="437683"/>
                  </a:lnTo>
                  <a:lnTo>
                    <a:pt x="355206" y="401512"/>
                  </a:lnTo>
                  <a:lnTo>
                    <a:pt x="389679" y="366629"/>
                  </a:lnTo>
                  <a:lnTo>
                    <a:pt x="425449" y="333075"/>
                  </a:lnTo>
                  <a:lnTo>
                    <a:pt x="456361" y="306029"/>
                  </a:lnTo>
                  <a:lnTo>
                    <a:pt x="488011" y="279967"/>
                  </a:lnTo>
                  <a:lnTo>
                    <a:pt x="527457" y="249757"/>
                  </a:lnTo>
                  <a:lnTo>
                    <a:pt x="568078" y="221060"/>
                  </a:lnTo>
                  <a:lnTo>
                    <a:pt x="609832" y="193914"/>
                  </a:lnTo>
                  <a:lnTo>
                    <a:pt x="652677" y="168363"/>
                  </a:lnTo>
                  <a:lnTo>
                    <a:pt x="696572" y="144447"/>
                  </a:lnTo>
                  <a:lnTo>
                    <a:pt x="741473" y="122207"/>
                  </a:lnTo>
                  <a:lnTo>
                    <a:pt x="787341" y="101685"/>
                  </a:lnTo>
                  <a:lnTo>
                    <a:pt x="834131" y="82921"/>
                  </a:lnTo>
                  <a:lnTo>
                    <a:pt x="881802" y="65958"/>
                  </a:lnTo>
                  <a:lnTo>
                    <a:pt x="930313" y="50836"/>
                  </a:lnTo>
                  <a:lnTo>
                    <a:pt x="979621" y="37596"/>
                  </a:lnTo>
                  <a:lnTo>
                    <a:pt x="1029685" y="26280"/>
                  </a:lnTo>
                  <a:lnTo>
                    <a:pt x="1080461" y="16929"/>
                  </a:lnTo>
                  <a:lnTo>
                    <a:pt x="1131909" y="9584"/>
                  </a:lnTo>
                  <a:lnTo>
                    <a:pt x="1183986" y="4287"/>
                  </a:lnTo>
                  <a:lnTo>
                    <a:pt x="1236650" y="1078"/>
                  </a:lnTo>
                  <a:lnTo>
                    <a:pt x="1289860" y="0"/>
                  </a:lnTo>
                  <a:lnTo>
                    <a:pt x="1338279" y="895"/>
                  </a:lnTo>
                  <a:lnTo>
                    <a:pt x="1386233" y="3557"/>
                  </a:lnTo>
                  <a:lnTo>
                    <a:pt x="1433696" y="7949"/>
                  </a:lnTo>
                  <a:lnTo>
                    <a:pt x="1480641" y="14035"/>
                  </a:lnTo>
                  <a:lnTo>
                    <a:pt x="1527040" y="21779"/>
                  </a:lnTo>
                  <a:lnTo>
                    <a:pt x="1572865" y="31143"/>
                  </a:lnTo>
                  <a:lnTo>
                    <a:pt x="1642880" y="48846"/>
                  </a:lnTo>
                  <a:lnTo>
                    <a:pt x="1711420" y="70483"/>
                  </a:lnTo>
                  <a:lnTo>
                    <a:pt x="1758838" y="87935"/>
                  </a:lnTo>
                  <a:lnTo>
                    <a:pt x="1805365" y="107169"/>
                  </a:lnTo>
                  <a:lnTo>
                    <a:pt x="1850957" y="128141"/>
                  </a:lnTo>
                  <a:lnTo>
                    <a:pt x="1895573" y="150812"/>
                  </a:lnTo>
                  <a:lnTo>
                    <a:pt x="1939172" y="175140"/>
                  </a:lnTo>
                  <a:lnTo>
                    <a:pt x="1981712" y="201084"/>
                  </a:lnTo>
                  <a:lnTo>
                    <a:pt x="2023151" y="228603"/>
                  </a:lnTo>
                  <a:lnTo>
                    <a:pt x="2063448" y="257654"/>
                  </a:lnTo>
                  <a:lnTo>
                    <a:pt x="2102560" y="288198"/>
                  </a:lnTo>
                  <a:lnTo>
                    <a:pt x="2140447" y="320193"/>
                  </a:lnTo>
                  <a:lnTo>
                    <a:pt x="2177066" y="353598"/>
                  </a:lnTo>
                  <a:lnTo>
                    <a:pt x="2212376" y="388371"/>
                  </a:lnTo>
                  <a:lnTo>
                    <a:pt x="2246335" y="424472"/>
                  </a:lnTo>
                  <a:lnTo>
                    <a:pt x="2278901" y="461859"/>
                  </a:lnTo>
                  <a:lnTo>
                    <a:pt x="2310033" y="500490"/>
                  </a:lnTo>
                  <a:lnTo>
                    <a:pt x="2339690" y="540325"/>
                  </a:lnTo>
                  <a:lnTo>
                    <a:pt x="2367829" y="581322"/>
                  </a:lnTo>
                  <a:lnTo>
                    <a:pt x="2394408" y="623441"/>
                  </a:lnTo>
                  <a:lnTo>
                    <a:pt x="2419387" y="666639"/>
                  </a:lnTo>
                  <a:lnTo>
                    <a:pt x="2442723" y="710876"/>
                  </a:lnTo>
                  <a:lnTo>
                    <a:pt x="2464375" y="756111"/>
                  </a:lnTo>
                  <a:lnTo>
                    <a:pt x="2484300" y="802302"/>
                  </a:lnTo>
                  <a:lnTo>
                    <a:pt x="2502459" y="849407"/>
                  </a:lnTo>
                  <a:lnTo>
                    <a:pt x="2516994" y="891657"/>
                  </a:lnTo>
                  <a:lnTo>
                    <a:pt x="2530301" y="934644"/>
                  </a:lnTo>
                  <a:lnTo>
                    <a:pt x="2543013" y="982580"/>
                  </a:lnTo>
                  <a:lnTo>
                    <a:pt x="2553933" y="1031280"/>
                  </a:lnTo>
                  <a:lnTo>
                    <a:pt x="2563015" y="1080692"/>
                  </a:lnTo>
                  <a:lnTo>
                    <a:pt x="2570214" y="1130759"/>
                  </a:lnTo>
                  <a:lnTo>
                    <a:pt x="2575483" y="1181427"/>
                  </a:lnTo>
                  <a:lnTo>
                    <a:pt x="2578779" y="1232641"/>
                  </a:lnTo>
                  <a:lnTo>
                    <a:pt x="2580026" y="1277021"/>
                  </a:lnTo>
                  <a:lnTo>
                    <a:pt x="2580034" y="1298505"/>
                  </a:lnTo>
                  <a:lnTo>
                    <a:pt x="2579016" y="1345956"/>
                  </a:lnTo>
                  <a:lnTo>
                    <a:pt x="2576039" y="1395523"/>
                  </a:lnTo>
                  <a:lnTo>
                    <a:pt x="2571197" y="1444578"/>
                  </a:lnTo>
                  <a:lnTo>
                    <a:pt x="2564527" y="1493083"/>
                  </a:lnTo>
                  <a:lnTo>
                    <a:pt x="2556067" y="1540999"/>
                  </a:lnTo>
                  <a:lnTo>
                    <a:pt x="2545854" y="1588289"/>
                  </a:lnTo>
                  <a:lnTo>
                    <a:pt x="2533927" y="1634916"/>
                  </a:lnTo>
                  <a:lnTo>
                    <a:pt x="2520323" y="1680841"/>
                  </a:lnTo>
                  <a:lnTo>
                    <a:pt x="2505080" y="1726026"/>
                  </a:lnTo>
                  <a:lnTo>
                    <a:pt x="2489972" y="1766180"/>
                  </a:lnTo>
                  <a:lnTo>
                    <a:pt x="2464497" y="1825670"/>
                  </a:lnTo>
                  <a:lnTo>
                    <a:pt x="2442829" y="1870921"/>
                  </a:lnTo>
                  <a:lnTo>
                    <a:pt x="2419482" y="1915175"/>
                  </a:lnTo>
                  <a:lnTo>
                    <a:pt x="2394495" y="1958391"/>
                  </a:lnTo>
                  <a:lnTo>
                    <a:pt x="2367911" y="2000526"/>
                  </a:lnTo>
                  <a:lnTo>
                    <a:pt x="2339770" y="2041541"/>
                  </a:lnTo>
                  <a:lnTo>
                    <a:pt x="2310114" y="2081392"/>
                  </a:lnTo>
                  <a:lnTo>
                    <a:pt x="2278983" y="2120040"/>
                  </a:lnTo>
                  <a:lnTo>
                    <a:pt x="2246420" y="2157442"/>
                  </a:lnTo>
                  <a:lnTo>
                    <a:pt x="2212465" y="2193557"/>
                  </a:lnTo>
                  <a:lnTo>
                    <a:pt x="2177159" y="2228344"/>
                  </a:lnTo>
                  <a:lnTo>
                    <a:pt x="2140543" y="2261762"/>
                  </a:lnTo>
                  <a:lnTo>
                    <a:pt x="2102660" y="2293768"/>
                  </a:lnTo>
                  <a:lnTo>
                    <a:pt x="2063549" y="2324323"/>
                  </a:lnTo>
                  <a:lnTo>
                    <a:pt x="2023252" y="2353383"/>
                  </a:lnTo>
                  <a:lnTo>
                    <a:pt x="2011148" y="2361423"/>
                  </a:lnTo>
                  <a:close/>
                </a:path>
              </a:pathLst>
            </a:custGeom>
            <a:solidFill>
              <a:srgbClr val="FFFFFF">
                <a:alpha val="30979"/>
              </a:srgbClr>
            </a:solidFill>
          </p:spPr>
          <p:txBody>
            <a:bodyPr wrap="square" lIns="0" tIns="0" rIns="0" bIns="0" rtlCol="0"/>
            <a:lstStyle/>
            <a:p>
              <a:endParaRPr/>
            </a:p>
          </p:txBody>
        </p:sp>
        <p:sp>
          <p:nvSpPr>
            <p:cNvPr id="20" name="object 20"/>
            <p:cNvSpPr/>
            <p:nvPr/>
          </p:nvSpPr>
          <p:spPr>
            <a:xfrm>
              <a:off x="817257" y="4343386"/>
              <a:ext cx="4981575" cy="5445760"/>
            </a:xfrm>
            <a:custGeom>
              <a:avLst/>
              <a:gdLst/>
              <a:ahLst/>
              <a:cxnLst/>
              <a:rect l="l" t="t" r="r" b="b"/>
              <a:pathLst>
                <a:path w="4981575" h="5445759">
                  <a:moveTo>
                    <a:pt x="1145451" y="4872863"/>
                  </a:moveTo>
                  <a:lnTo>
                    <a:pt x="1142161" y="4812055"/>
                  </a:lnTo>
                  <a:lnTo>
                    <a:pt x="1131354" y="4745939"/>
                  </a:lnTo>
                  <a:lnTo>
                    <a:pt x="1110729" y="4676165"/>
                  </a:lnTo>
                  <a:lnTo>
                    <a:pt x="1091044" y="4628654"/>
                  </a:lnTo>
                  <a:lnTo>
                    <a:pt x="1067333" y="4583417"/>
                  </a:lnTo>
                  <a:lnTo>
                    <a:pt x="1039799" y="4540694"/>
                  </a:lnTo>
                  <a:lnTo>
                    <a:pt x="1008684" y="4500702"/>
                  </a:lnTo>
                  <a:lnTo>
                    <a:pt x="974229" y="4463643"/>
                  </a:lnTo>
                  <a:lnTo>
                    <a:pt x="936637" y="4429760"/>
                  </a:lnTo>
                  <a:lnTo>
                    <a:pt x="896150" y="4399267"/>
                  </a:lnTo>
                  <a:lnTo>
                    <a:pt x="852995" y="4372381"/>
                  </a:lnTo>
                  <a:lnTo>
                    <a:pt x="807402" y="4349318"/>
                  </a:lnTo>
                  <a:lnTo>
                    <a:pt x="759599" y="4330306"/>
                  </a:lnTo>
                  <a:lnTo>
                    <a:pt x="698017" y="4312932"/>
                  </a:lnTo>
                  <a:lnTo>
                    <a:pt x="636397" y="4302722"/>
                  </a:lnTo>
                  <a:lnTo>
                    <a:pt x="572566" y="4299166"/>
                  </a:lnTo>
                  <a:lnTo>
                    <a:pt x="522617" y="4301312"/>
                  </a:lnTo>
                  <a:lnTo>
                    <a:pt x="473862" y="4307649"/>
                  </a:lnTo>
                  <a:lnTo>
                    <a:pt x="426478" y="4317987"/>
                  </a:lnTo>
                  <a:lnTo>
                    <a:pt x="380657" y="4332148"/>
                  </a:lnTo>
                  <a:lnTo>
                    <a:pt x="336575" y="4349953"/>
                  </a:lnTo>
                  <a:lnTo>
                    <a:pt x="294398" y="4371213"/>
                  </a:lnTo>
                  <a:lnTo>
                    <a:pt x="254317" y="4395762"/>
                  </a:lnTo>
                  <a:lnTo>
                    <a:pt x="216509" y="4423410"/>
                  </a:lnTo>
                  <a:lnTo>
                    <a:pt x="152552" y="4482719"/>
                  </a:lnTo>
                  <a:lnTo>
                    <a:pt x="119697" y="4521505"/>
                  </a:lnTo>
                  <a:lnTo>
                    <a:pt x="90335" y="4563122"/>
                  </a:lnTo>
                  <a:lnTo>
                    <a:pt x="64681" y="4607369"/>
                  </a:lnTo>
                  <a:lnTo>
                    <a:pt x="42964" y="4653991"/>
                  </a:lnTo>
                  <a:lnTo>
                    <a:pt x="25400" y="4702772"/>
                  </a:lnTo>
                  <a:lnTo>
                    <a:pt x="12242" y="4753470"/>
                  </a:lnTo>
                  <a:lnTo>
                    <a:pt x="3695" y="4805883"/>
                  </a:lnTo>
                  <a:lnTo>
                    <a:pt x="0" y="4859744"/>
                  </a:lnTo>
                  <a:lnTo>
                    <a:pt x="3302" y="4935613"/>
                  </a:lnTo>
                  <a:lnTo>
                    <a:pt x="10833" y="4984623"/>
                  </a:lnTo>
                  <a:lnTo>
                    <a:pt x="22402" y="5032197"/>
                  </a:lnTo>
                  <a:lnTo>
                    <a:pt x="37833" y="5078120"/>
                  </a:lnTo>
                  <a:lnTo>
                    <a:pt x="56946" y="5122227"/>
                  </a:lnTo>
                  <a:lnTo>
                    <a:pt x="79552" y="5164315"/>
                  </a:lnTo>
                  <a:lnTo>
                    <a:pt x="105473" y="5204218"/>
                  </a:lnTo>
                  <a:lnTo>
                    <a:pt x="134518" y="5241734"/>
                  </a:lnTo>
                  <a:lnTo>
                    <a:pt x="166509" y="5276697"/>
                  </a:lnTo>
                  <a:lnTo>
                    <a:pt x="201269" y="5308905"/>
                  </a:lnTo>
                  <a:lnTo>
                    <a:pt x="238607" y="5338191"/>
                  </a:lnTo>
                  <a:lnTo>
                    <a:pt x="278333" y="5364353"/>
                  </a:lnTo>
                  <a:lnTo>
                    <a:pt x="320268" y="5387200"/>
                  </a:lnTo>
                  <a:lnTo>
                    <a:pt x="364236" y="5406568"/>
                  </a:lnTo>
                  <a:lnTo>
                    <a:pt x="404202" y="5420334"/>
                  </a:lnTo>
                  <a:lnTo>
                    <a:pt x="444652" y="5431193"/>
                  </a:lnTo>
                  <a:lnTo>
                    <a:pt x="486295" y="5439105"/>
                  </a:lnTo>
                  <a:lnTo>
                    <a:pt x="528980" y="5443944"/>
                  </a:lnTo>
                  <a:lnTo>
                    <a:pt x="572566" y="5445582"/>
                  </a:lnTo>
                  <a:lnTo>
                    <a:pt x="604786" y="5444718"/>
                  </a:lnTo>
                  <a:lnTo>
                    <a:pt x="667778" y="5437835"/>
                  </a:lnTo>
                  <a:lnTo>
                    <a:pt x="729335" y="5423992"/>
                  </a:lnTo>
                  <a:lnTo>
                    <a:pt x="805421" y="5396369"/>
                  </a:lnTo>
                  <a:lnTo>
                    <a:pt x="849223" y="5374576"/>
                  </a:lnTo>
                  <a:lnTo>
                    <a:pt x="890803" y="5349240"/>
                  </a:lnTo>
                  <a:lnTo>
                    <a:pt x="929957" y="5320563"/>
                  </a:lnTo>
                  <a:lnTo>
                    <a:pt x="966482" y="5288762"/>
                  </a:lnTo>
                  <a:lnTo>
                    <a:pt x="1000201" y="5254002"/>
                  </a:lnTo>
                  <a:lnTo>
                    <a:pt x="1030897" y="5216512"/>
                  </a:lnTo>
                  <a:lnTo>
                    <a:pt x="1058367" y="5176469"/>
                  </a:lnTo>
                  <a:lnTo>
                    <a:pt x="1082421" y="5134089"/>
                  </a:lnTo>
                  <a:lnTo>
                    <a:pt x="1102868" y="5089563"/>
                  </a:lnTo>
                  <a:lnTo>
                    <a:pt x="1126337" y="5020373"/>
                  </a:lnTo>
                  <a:lnTo>
                    <a:pt x="1136726" y="4973256"/>
                  </a:lnTo>
                  <a:lnTo>
                    <a:pt x="1143139" y="4924793"/>
                  </a:lnTo>
                  <a:lnTo>
                    <a:pt x="1145451" y="4872863"/>
                  </a:lnTo>
                  <a:close/>
                </a:path>
                <a:path w="4981575" h="5445759">
                  <a:moveTo>
                    <a:pt x="3966984" y="1057897"/>
                  </a:moveTo>
                  <a:lnTo>
                    <a:pt x="3826472" y="0"/>
                  </a:lnTo>
                  <a:lnTo>
                    <a:pt x="2811386" y="1234274"/>
                  </a:lnTo>
                  <a:lnTo>
                    <a:pt x="2998419" y="2095487"/>
                  </a:lnTo>
                  <a:lnTo>
                    <a:pt x="3966984" y="1057897"/>
                  </a:lnTo>
                  <a:close/>
                </a:path>
                <a:path w="4981575" h="5445759">
                  <a:moveTo>
                    <a:pt x="4981092" y="1172311"/>
                  </a:moveTo>
                  <a:lnTo>
                    <a:pt x="4109478" y="1047737"/>
                  </a:lnTo>
                  <a:lnTo>
                    <a:pt x="2952889" y="2150554"/>
                  </a:lnTo>
                  <a:lnTo>
                    <a:pt x="4017429" y="2214156"/>
                  </a:lnTo>
                  <a:lnTo>
                    <a:pt x="4981092" y="1172311"/>
                  </a:lnTo>
                  <a:close/>
                </a:path>
              </a:pathLst>
            </a:custGeom>
            <a:solidFill>
              <a:srgbClr val="FFB923">
                <a:alpha val="30979"/>
              </a:srgbClr>
            </a:solidFill>
          </p:spPr>
          <p:txBody>
            <a:bodyPr wrap="square" lIns="0" tIns="0" rIns="0" bIns="0" rtlCol="0"/>
            <a:lstStyle/>
            <a:p>
              <a:endParaRPr/>
            </a:p>
          </p:txBody>
        </p:sp>
        <p:sp>
          <p:nvSpPr>
            <p:cNvPr id="21" name="object 21"/>
            <p:cNvSpPr/>
            <p:nvPr/>
          </p:nvSpPr>
          <p:spPr>
            <a:xfrm>
              <a:off x="1226045" y="5221960"/>
              <a:ext cx="3735704" cy="4196080"/>
            </a:xfrm>
            <a:custGeom>
              <a:avLst/>
              <a:gdLst/>
              <a:ahLst/>
              <a:cxnLst/>
              <a:rect l="l" t="t" r="r" b="b"/>
              <a:pathLst>
                <a:path w="3735704" h="4196080">
                  <a:moveTo>
                    <a:pt x="3735247" y="149110"/>
                  </a:moveTo>
                  <a:lnTo>
                    <a:pt x="3567925" y="0"/>
                  </a:lnTo>
                  <a:lnTo>
                    <a:pt x="80314" y="3919931"/>
                  </a:lnTo>
                  <a:lnTo>
                    <a:pt x="0" y="4195572"/>
                  </a:lnTo>
                  <a:lnTo>
                    <a:pt x="247535" y="4069080"/>
                  </a:lnTo>
                  <a:lnTo>
                    <a:pt x="3735247" y="149110"/>
                  </a:lnTo>
                  <a:close/>
                </a:path>
              </a:pathLst>
            </a:custGeom>
            <a:solidFill>
              <a:srgbClr val="000000">
                <a:alpha val="30979"/>
              </a:srgbClr>
            </a:solidFill>
          </p:spPr>
          <p:txBody>
            <a:bodyPr wrap="square" lIns="0" tIns="0" rIns="0" bIns="0" rtlCol="0"/>
            <a:lstStyle/>
            <a:p>
              <a:endParaRPr/>
            </a:p>
          </p:txBody>
        </p:sp>
      </p:grpSp>
      <p:sp>
        <p:nvSpPr>
          <p:cNvPr id="22" name="object 22"/>
          <p:cNvSpPr txBox="1">
            <a:spLocks noGrp="1"/>
          </p:cNvSpPr>
          <p:nvPr>
            <p:ph type="title"/>
          </p:nvPr>
        </p:nvSpPr>
        <p:spPr>
          <a:xfrm>
            <a:off x="722420" y="847758"/>
            <a:ext cx="4794885" cy="1333698"/>
          </a:xfrm>
          <a:prstGeom prst="rect">
            <a:avLst/>
          </a:prstGeom>
        </p:spPr>
        <p:txBody>
          <a:bodyPr vert="horz" wrap="square" lIns="0" tIns="139700" rIns="0" bIns="0" rtlCol="0">
            <a:spAutoFit/>
          </a:bodyPr>
          <a:lstStyle/>
          <a:p>
            <a:pPr marL="12700" marR="5080">
              <a:lnSpc>
                <a:spcPts val="9300"/>
              </a:lnSpc>
              <a:spcBef>
                <a:spcPts val="1100"/>
              </a:spcBef>
            </a:pPr>
            <a:r>
              <a:rPr lang="en-US" dirty="0">
                <a:solidFill>
                  <a:srgbClr val="FFFFFF"/>
                </a:solidFill>
                <a:latin typeface="Calibri" panose="020F0502020204030204" pitchFamily="34" charset="0"/>
                <a:cs typeface="Calibri" panose="020F0502020204030204" pitchFamily="34" charset="0"/>
              </a:rPr>
              <a:t>Scope</a:t>
            </a:r>
            <a:endParaRPr dirty="0">
              <a:solidFill>
                <a:srgbClr val="FFFFFF"/>
              </a:solidFill>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4DDB34-4299-ABC1-E06D-5492688AA9F1}"/>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77195D0E-79E8-4327-85E0-6109AFEC4A10}"/>
              </a:ext>
            </a:extLst>
          </p:cNvPr>
          <p:cNvSpPr txBox="1">
            <a:spLocks noGrp="1"/>
          </p:cNvSpPr>
          <p:nvPr>
            <p:ph type="title"/>
          </p:nvPr>
        </p:nvSpPr>
        <p:spPr>
          <a:xfrm>
            <a:off x="1524000" y="876300"/>
            <a:ext cx="15316200" cy="843821"/>
          </a:xfrm>
          <a:prstGeom prst="rect">
            <a:avLst/>
          </a:prstGeom>
        </p:spPr>
        <p:txBody>
          <a:bodyPr vert="horz" wrap="square" lIns="0" tIns="12700" rIns="0" bIns="0" rtlCol="0">
            <a:spAutoFit/>
          </a:bodyPr>
          <a:lstStyle/>
          <a:p>
            <a:pPr marL="12700">
              <a:lnSpc>
                <a:spcPct val="100000"/>
              </a:lnSpc>
              <a:spcBef>
                <a:spcPts val="100"/>
              </a:spcBef>
            </a:pPr>
            <a:r>
              <a:rPr lang="en-US" sz="5400" spc="-135" dirty="0"/>
              <a:t>Departments with No Moratorium Related Items</a:t>
            </a:r>
            <a:endParaRPr sz="5400" spc="-135" dirty="0"/>
          </a:p>
        </p:txBody>
      </p:sp>
      <p:sp>
        <p:nvSpPr>
          <p:cNvPr id="29" name="Text Placeholder 28">
            <a:extLst>
              <a:ext uri="{FF2B5EF4-FFF2-40B4-BE49-F238E27FC236}">
                <a16:creationId xmlns:a16="http://schemas.microsoft.com/office/drawing/2014/main" id="{55C9C9E6-0436-A865-48F3-AC49FC503C4D}"/>
              </a:ext>
            </a:extLst>
          </p:cNvPr>
          <p:cNvSpPr>
            <a:spLocks noGrp="1"/>
          </p:cNvSpPr>
          <p:nvPr>
            <p:ph type="body" idx="1"/>
          </p:nvPr>
        </p:nvSpPr>
        <p:spPr>
          <a:xfrm>
            <a:off x="1343588" y="3606078"/>
            <a:ext cx="14743712" cy="2616101"/>
          </a:xfrm>
        </p:spPr>
        <p:txBody>
          <a:bodyPr/>
          <a:lstStyle/>
          <a:p>
            <a:pPr marL="457200" indent="-457200">
              <a:buFont typeface="Arial" panose="020B0604020202020204" pitchFamily="34" charset="0"/>
              <a:buChar char="•"/>
            </a:pPr>
            <a:r>
              <a:rPr lang="en-US" dirty="0"/>
              <a:t>Faculty who completed the survey for Departments with no moratorium related items and marked the survey with N/A will be paid a flat rate of $100.</a:t>
            </a:r>
          </a:p>
          <a:p>
            <a:endParaRPr lang="en-US" dirty="0"/>
          </a:p>
          <a:p>
            <a:pPr marL="457200" indent="-457200">
              <a:buFont typeface="Arial" panose="020B0604020202020204" pitchFamily="34" charset="0"/>
              <a:buChar char="•"/>
            </a:pPr>
            <a:r>
              <a:rPr lang="en-US" dirty="0"/>
              <a:t>Most often the survey was completed by the Department Chair.</a:t>
            </a:r>
          </a:p>
        </p:txBody>
      </p:sp>
      <p:pic>
        <p:nvPicPr>
          <p:cNvPr id="3" name="object 3">
            <a:extLst>
              <a:ext uri="{FF2B5EF4-FFF2-40B4-BE49-F238E27FC236}">
                <a16:creationId xmlns:a16="http://schemas.microsoft.com/office/drawing/2014/main" id="{F45D1DBC-FFF4-A5EF-C23E-456A6BDE54E0}"/>
              </a:ext>
            </a:extLst>
          </p:cNvPr>
          <p:cNvPicPr/>
          <p:nvPr/>
        </p:nvPicPr>
        <p:blipFill>
          <a:blip r:embed="rId2" cstate="print"/>
          <a:stretch>
            <a:fillRect/>
          </a:stretch>
        </p:blipFill>
        <p:spPr>
          <a:xfrm>
            <a:off x="1343588" y="2670666"/>
            <a:ext cx="4400550" cy="323850"/>
          </a:xfrm>
          <a:prstGeom prst="rect">
            <a:avLst/>
          </a:prstGeom>
        </p:spPr>
      </p:pic>
    </p:spTree>
    <p:extLst>
      <p:ext uri="{BB962C8B-B14F-4D97-AF65-F5344CB8AC3E}">
        <p14:creationId xmlns:p14="http://schemas.microsoft.com/office/powerpoint/2010/main" val="971113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1" y="876300"/>
            <a:ext cx="10914694" cy="1320800"/>
          </a:xfrm>
          <a:prstGeom prst="rect">
            <a:avLst/>
          </a:prstGeom>
        </p:spPr>
        <p:txBody>
          <a:bodyPr vert="horz" wrap="square" lIns="0" tIns="12700" rIns="0" bIns="0" rtlCol="0">
            <a:spAutoFit/>
          </a:bodyPr>
          <a:lstStyle/>
          <a:p>
            <a:pPr marL="12700">
              <a:lnSpc>
                <a:spcPct val="100000"/>
              </a:lnSpc>
              <a:spcBef>
                <a:spcPts val="100"/>
              </a:spcBef>
            </a:pPr>
            <a:r>
              <a:rPr lang="en-US" sz="6000" spc="229" dirty="0"/>
              <a:t>Compensation Rate</a:t>
            </a:r>
            <a:endParaRPr sz="6000" spc="-135" dirty="0"/>
          </a:p>
        </p:txBody>
      </p:sp>
      <p:sp>
        <p:nvSpPr>
          <p:cNvPr id="29" name="Text Placeholder 28">
            <a:extLst>
              <a:ext uri="{FF2B5EF4-FFF2-40B4-BE49-F238E27FC236}">
                <a16:creationId xmlns:a16="http://schemas.microsoft.com/office/drawing/2014/main" id="{5D601BA5-D601-1F1F-8B80-7E5626B091F7}"/>
              </a:ext>
            </a:extLst>
          </p:cNvPr>
          <p:cNvSpPr>
            <a:spLocks noGrp="1"/>
          </p:cNvSpPr>
          <p:nvPr>
            <p:ph type="body" idx="1"/>
          </p:nvPr>
        </p:nvSpPr>
        <p:spPr>
          <a:xfrm>
            <a:off x="1524001" y="3117570"/>
            <a:ext cx="14743712" cy="3139321"/>
          </a:xfrm>
        </p:spPr>
        <p:txBody>
          <a:bodyPr/>
          <a:lstStyle/>
          <a:p>
            <a:pPr marL="457200" indent="-457200">
              <a:buFont typeface="Arial" panose="020B0604020202020204" pitchFamily="34" charset="0"/>
              <a:buChar char="•"/>
            </a:pPr>
            <a:r>
              <a:rPr lang="en-US" dirty="0"/>
              <a:t>The Union and District agree to doubling the usual ESA rate due to the special circumstances related to the implementation of the Moratorium.</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Faculty will be paid $91.32 per hour, which is double the 2023-2024 Employee Services Agreement (ESA) rate (Salary Schedule B2/B3, Class II, Step 1). </a:t>
            </a:r>
          </a:p>
        </p:txBody>
      </p:sp>
      <p:pic>
        <p:nvPicPr>
          <p:cNvPr id="3" name="object 3"/>
          <p:cNvPicPr/>
          <p:nvPr/>
        </p:nvPicPr>
        <p:blipFill>
          <a:blip r:embed="rId2" cstate="print"/>
          <a:stretch>
            <a:fillRect/>
          </a:stretch>
        </p:blipFill>
        <p:spPr>
          <a:xfrm>
            <a:off x="1343588" y="2670666"/>
            <a:ext cx="4400550" cy="3238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EDCE48-7358-D07C-D562-503A623C01E5}"/>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222EA41B-ECA2-E422-500F-F04D2CD4B599}"/>
              </a:ext>
            </a:extLst>
          </p:cNvPr>
          <p:cNvSpPr/>
          <p:nvPr/>
        </p:nvSpPr>
        <p:spPr>
          <a:xfrm>
            <a:off x="0" y="2"/>
            <a:ext cx="6052185" cy="10287000"/>
          </a:xfrm>
          <a:custGeom>
            <a:avLst/>
            <a:gdLst/>
            <a:ahLst/>
            <a:cxnLst/>
            <a:rect l="l" t="t" r="r" b="b"/>
            <a:pathLst>
              <a:path w="6052185" h="10287000">
                <a:moveTo>
                  <a:pt x="0" y="10286996"/>
                </a:moveTo>
                <a:lnTo>
                  <a:pt x="0" y="0"/>
                </a:lnTo>
                <a:lnTo>
                  <a:pt x="6051621" y="0"/>
                </a:lnTo>
                <a:lnTo>
                  <a:pt x="6051621" y="10286996"/>
                </a:lnTo>
                <a:lnTo>
                  <a:pt x="0" y="10286996"/>
                </a:lnTo>
                <a:close/>
              </a:path>
            </a:pathLst>
          </a:custGeom>
          <a:solidFill>
            <a:srgbClr val="DE7B1D"/>
          </a:solidFill>
        </p:spPr>
        <p:txBody>
          <a:bodyPr wrap="square" lIns="0" tIns="0" rIns="0" bIns="0" rtlCol="0"/>
          <a:lstStyle/>
          <a:p>
            <a:endParaRPr/>
          </a:p>
        </p:txBody>
      </p:sp>
      <p:sp>
        <p:nvSpPr>
          <p:cNvPr id="3" name="object 3">
            <a:extLst>
              <a:ext uri="{FF2B5EF4-FFF2-40B4-BE49-F238E27FC236}">
                <a16:creationId xmlns:a16="http://schemas.microsoft.com/office/drawing/2014/main" id="{51C1CB54-8FA5-2E29-F2E8-0EC95B28C038}"/>
              </a:ext>
            </a:extLst>
          </p:cNvPr>
          <p:cNvSpPr/>
          <p:nvPr/>
        </p:nvSpPr>
        <p:spPr>
          <a:xfrm>
            <a:off x="6600997" y="8531872"/>
            <a:ext cx="9935210" cy="0"/>
          </a:xfrm>
          <a:custGeom>
            <a:avLst/>
            <a:gdLst/>
            <a:ahLst/>
            <a:cxnLst/>
            <a:rect l="l" t="t" r="r" b="b"/>
            <a:pathLst>
              <a:path w="9935210">
                <a:moveTo>
                  <a:pt x="0" y="0"/>
                </a:moveTo>
                <a:lnTo>
                  <a:pt x="9934699" y="0"/>
                </a:lnTo>
              </a:path>
            </a:pathLst>
          </a:custGeom>
          <a:ln w="19049">
            <a:solidFill>
              <a:srgbClr val="FFB923"/>
            </a:solidFill>
          </a:ln>
        </p:spPr>
        <p:txBody>
          <a:bodyPr wrap="square" lIns="0" tIns="0" rIns="0" bIns="0" rtlCol="0"/>
          <a:lstStyle/>
          <a:p>
            <a:endParaRPr/>
          </a:p>
        </p:txBody>
      </p:sp>
      <p:sp>
        <p:nvSpPr>
          <p:cNvPr id="6" name="object 6">
            <a:extLst>
              <a:ext uri="{FF2B5EF4-FFF2-40B4-BE49-F238E27FC236}">
                <a16:creationId xmlns:a16="http://schemas.microsoft.com/office/drawing/2014/main" id="{B8AF7A04-55BD-BE4C-3FBD-84E0F48D4D96}"/>
              </a:ext>
            </a:extLst>
          </p:cNvPr>
          <p:cNvSpPr txBox="1"/>
          <p:nvPr/>
        </p:nvSpPr>
        <p:spPr>
          <a:xfrm>
            <a:off x="6809241" y="965350"/>
            <a:ext cx="10375900" cy="7619330"/>
          </a:xfrm>
          <a:prstGeom prst="rect">
            <a:avLst/>
          </a:prstGeom>
        </p:spPr>
        <p:txBody>
          <a:bodyPr vert="horz" wrap="square" lIns="0" tIns="12065" rIns="0" bIns="0" rtlCol="0">
            <a:spAutoFit/>
          </a:bodyPr>
          <a:lstStyle/>
          <a:p>
            <a:pPr marL="12700" marR="5080">
              <a:lnSpc>
                <a:spcPct val="116700"/>
              </a:lnSpc>
              <a:spcBef>
                <a:spcPts val="95"/>
              </a:spcBef>
            </a:pPr>
            <a:r>
              <a:rPr lang="en-US" sz="2800" dirty="0">
                <a:latin typeface="Arial"/>
                <a:cs typeface="Arial"/>
              </a:rPr>
              <a:t>Work related to Moratorium compliance includes:</a:t>
            </a:r>
          </a:p>
          <a:p>
            <a:pPr marL="927100" marR="5080" lvl="1" indent="-457200">
              <a:lnSpc>
                <a:spcPct val="116700"/>
              </a:lnSpc>
              <a:spcBef>
                <a:spcPts val="95"/>
              </a:spcBef>
              <a:buFont typeface="Arial" panose="020B0604020202020204" pitchFamily="34" charset="0"/>
              <a:buChar char="•"/>
            </a:pPr>
            <a:r>
              <a:rPr lang="en-US" sz="2800" dirty="0">
                <a:latin typeface="Arial"/>
                <a:cs typeface="Arial"/>
              </a:rPr>
              <a:t>Writing rationales for course material replacements</a:t>
            </a:r>
          </a:p>
          <a:p>
            <a:pPr marL="927100" marR="5080" lvl="1" indent="-457200">
              <a:lnSpc>
                <a:spcPct val="116700"/>
              </a:lnSpc>
              <a:spcBef>
                <a:spcPts val="95"/>
              </a:spcBef>
              <a:buFont typeface="Arial" panose="020B0604020202020204" pitchFamily="34" charset="0"/>
              <a:buChar char="•"/>
            </a:pPr>
            <a:r>
              <a:rPr lang="en-US" sz="2800" dirty="0">
                <a:latin typeface="Arial"/>
                <a:cs typeface="Arial"/>
              </a:rPr>
              <a:t>Rewriting of curriculum for courses impacted by the Moratorium.</a:t>
            </a:r>
          </a:p>
          <a:p>
            <a:pPr marL="927100" marR="5080" lvl="1" indent="-457200">
              <a:lnSpc>
                <a:spcPct val="116700"/>
              </a:lnSpc>
              <a:spcBef>
                <a:spcPts val="95"/>
              </a:spcBef>
              <a:buFont typeface="Arial" panose="020B0604020202020204" pitchFamily="34" charset="0"/>
              <a:buChar char="•"/>
            </a:pPr>
            <a:r>
              <a:rPr lang="en-US" sz="2800" dirty="0">
                <a:latin typeface="Arial"/>
                <a:cs typeface="Arial"/>
              </a:rPr>
              <a:t>Work related to ascertaining ethical parameters of current collections (e.g. inventory, obtaining documents from companies).</a:t>
            </a:r>
          </a:p>
          <a:p>
            <a:pPr marL="927100" marR="5080" lvl="1" indent="-457200">
              <a:lnSpc>
                <a:spcPct val="116700"/>
              </a:lnSpc>
              <a:spcBef>
                <a:spcPts val="95"/>
              </a:spcBef>
              <a:buFont typeface="Arial" panose="020B0604020202020204" pitchFamily="34" charset="0"/>
              <a:buChar char="•"/>
            </a:pPr>
            <a:r>
              <a:rPr lang="en-US" sz="2800" dirty="0">
                <a:latin typeface="Arial"/>
                <a:cs typeface="Arial"/>
              </a:rPr>
              <a:t>Completion of department inventory survey.</a:t>
            </a:r>
          </a:p>
          <a:p>
            <a:pPr marL="927100" marR="5080" lvl="1" indent="-457200">
              <a:lnSpc>
                <a:spcPct val="116700"/>
              </a:lnSpc>
              <a:spcBef>
                <a:spcPts val="95"/>
              </a:spcBef>
              <a:buFont typeface="Arial" panose="020B0604020202020204" pitchFamily="34" charset="0"/>
              <a:buChar char="•"/>
            </a:pPr>
            <a:r>
              <a:rPr lang="en-US" sz="2800" dirty="0">
                <a:latin typeface="Arial"/>
                <a:cs typeface="Arial"/>
              </a:rPr>
              <a:t>Research of companies that can provide ethically obtained replacements or high-quality synthetic replacements for remains used in classes.</a:t>
            </a:r>
          </a:p>
          <a:p>
            <a:pPr marL="927100" marR="5080" lvl="1" indent="-457200">
              <a:lnSpc>
                <a:spcPct val="116700"/>
              </a:lnSpc>
              <a:spcBef>
                <a:spcPts val="95"/>
              </a:spcBef>
              <a:buFont typeface="Arial" panose="020B0604020202020204" pitchFamily="34" charset="0"/>
              <a:buChar char="•"/>
            </a:pPr>
            <a:r>
              <a:rPr lang="en-US" sz="2800" dirty="0">
                <a:latin typeface="Arial"/>
                <a:cs typeface="Arial"/>
              </a:rPr>
              <a:t>College, District, and Union meetings related to Moratorium compliance.</a:t>
            </a:r>
          </a:p>
          <a:p>
            <a:pPr marL="1384300" marR="5080" lvl="2" indent="-457200">
              <a:lnSpc>
                <a:spcPct val="116700"/>
              </a:lnSpc>
              <a:spcBef>
                <a:spcPts val="95"/>
              </a:spcBef>
              <a:buFont typeface="Arial" panose="020B0604020202020204" pitchFamily="34" charset="0"/>
              <a:buChar char="•"/>
            </a:pPr>
            <a:r>
              <a:rPr lang="en-US" sz="2800" dirty="0">
                <a:latin typeface="Arial"/>
                <a:cs typeface="Arial"/>
              </a:rPr>
              <a:t>This does not include work currently being done as part of the District’s NAGPRA Advisory Task Force.</a:t>
            </a:r>
            <a:endParaRPr sz="2800" dirty="0">
              <a:latin typeface="Arial"/>
              <a:cs typeface="Arial"/>
            </a:endParaRPr>
          </a:p>
        </p:txBody>
      </p:sp>
      <p:sp>
        <p:nvSpPr>
          <p:cNvPr id="22" name="object 22">
            <a:extLst>
              <a:ext uri="{FF2B5EF4-FFF2-40B4-BE49-F238E27FC236}">
                <a16:creationId xmlns:a16="http://schemas.microsoft.com/office/drawing/2014/main" id="{47E567D4-580B-36EB-BFB5-98019CB30D0A}"/>
              </a:ext>
            </a:extLst>
          </p:cNvPr>
          <p:cNvSpPr txBox="1">
            <a:spLocks noGrp="1"/>
          </p:cNvSpPr>
          <p:nvPr>
            <p:ph type="title"/>
          </p:nvPr>
        </p:nvSpPr>
        <p:spPr>
          <a:xfrm>
            <a:off x="722420" y="847758"/>
            <a:ext cx="4794885" cy="2431307"/>
          </a:xfrm>
          <a:prstGeom prst="rect">
            <a:avLst/>
          </a:prstGeom>
        </p:spPr>
        <p:txBody>
          <a:bodyPr vert="horz" wrap="square" lIns="0" tIns="139700" rIns="0" bIns="0" rtlCol="0">
            <a:spAutoFit/>
          </a:bodyPr>
          <a:lstStyle/>
          <a:p>
            <a:pPr marL="12700" marR="5080">
              <a:lnSpc>
                <a:spcPts val="9300"/>
              </a:lnSpc>
              <a:spcBef>
                <a:spcPts val="1100"/>
              </a:spcBef>
            </a:pPr>
            <a:r>
              <a:rPr lang="en-US" sz="6000" dirty="0">
                <a:solidFill>
                  <a:srgbClr val="FFFFFF"/>
                </a:solidFill>
                <a:latin typeface="Calibri" panose="020F0502020204030204" pitchFamily="34" charset="0"/>
                <a:cs typeface="Calibri" panose="020F0502020204030204" pitchFamily="34" charset="0"/>
              </a:rPr>
              <a:t>What work is compensated?</a:t>
            </a:r>
            <a:endParaRPr sz="6000" dirty="0">
              <a:solidFill>
                <a:srgbClr val="FFFFFF"/>
              </a:solidFill>
              <a:latin typeface="Calibri" panose="020F0502020204030204" pitchFamily="34" charset="0"/>
              <a:cs typeface="Calibri" panose="020F0502020204030204" pitchFamily="34" charset="0"/>
            </a:endParaRPr>
          </a:p>
        </p:txBody>
      </p:sp>
      <p:pic>
        <p:nvPicPr>
          <p:cNvPr id="4" name="object 3">
            <a:extLst>
              <a:ext uri="{FF2B5EF4-FFF2-40B4-BE49-F238E27FC236}">
                <a16:creationId xmlns:a16="http://schemas.microsoft.com/office/drawing/2014/main" id="{E47C3D8E-63B1-CCAD-AEC3-21EBACAA2135}"/>
              </a:ext>
            </a:extLst>
          </p:cNvPr>
          <p:cNvPicPr/>
          <p:nvPr/>
        </p:nvPicPr>
        <p:blipFill>
          <a:blip r:embed="rId2" cstate="print"/>
          <a:stretch>
            <a:fillRect/>
          </a:stretch>
        </p:blipFill>
        <p:spPr>
          <a:xfrm>
            <a:off x="395712" y="6445898"/>
            <a:ext cx="5448299" cy="2085974"/>
          </a:xfrm>
          <a:prstGeom prst="rect">
            <a:avLst/>
          </a:prstGeom>
        </p:spPr>
      </p:pic>
    </p:spTree>
    <p:extLst>
      <p:ext uri="{BB962C8B-B14F-4D97-AF65-F5344CB8AC3E}">
        <p14:creationId xmlns:p14="http://schemas.microsoft.com/office/powerpoint/2010/main" val="3259245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D96117-390B-FA93-F97F-E28AC06406A8}"/>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B70BEF92-D1A3-96DD-4F70-9730F56E94B3}"/>
              </a:ext>
            </a:extLst>
          </p:cNvPr>
          <p:cNvSpPr txBox="1">
            <a:spLocks noGrp="1"/>
          </p:cNvSpPr>
          <p:nvPr>
            <p:ph type="title"/>
          </p:nvPr>
        </p:nvSpPr>
        <p:spPr>
          <a:xfrm>
            <a:off x="1524001" y="876300"/>
            <a:ext cx="10914694" cy="936154"/>
          </a:xfrm>
          <a:prstGeom prst="rect">
            <a:avLst/>
          </a:prstGeom>
        </p:spPr>
        <p:txBody>
          <a:bodyPr vert="horz" wrap="square" lIns="0" tIns="12700" rIns="0" bIns="0" rtlCol="0">
            <a:spAutoFit/>
          </a:bodyPr>
          <a:lstStyle/>
          <a:p>
            <a:pPr marL="12700">
              <a:lnSpc>
                <a:spcPct val="100000"/>
              </a:lnSpc>
              <a:spcBef>
                <a:spcPts val="100"/>
              </a:spcBef>
            </a:pPr>
            <a:r>
              <a:rPr lang="en-US" sz="6000" spc="-135" dirty="0"/>
              <a:t>Number of hours</a:t>
            </a:r>
            <a:endParaRPr sz="6000" spc="-135" dirty="0"/>
          </a:p>
        </p:txBody>
      </p:sp>
      <p:sp>
        <p:nvSpPr>
          <p:cNvPr id="29" name="Text Placeholder 28">
            <a:extLst>
              <a:ext uri="{FF2B5EF4-FFF2-40B4-BE49-F238E27FC236}">
                <a16:creationId xmlns:a16="http://schemas.microsoft.com/office/drawing/2014/main" id="{1379D967-B1E5-56AC-133D-0ECDBFE87455}"/>
              </a:ext>
            </a:extLst>
          </p:cNvPr>
          <p:cNvSpPr>
            <a:spLocks noGrp="1"/>
          </p:cNvSpPr>
          <p:nvPr>
            <p:ph type="body" idx="1"/>
          </p:nvPr>
        </p:nvSpPr>
        <p:spPr>
          <a:xfrm>
            <a:off x="1524001" y="3117570"/>
            <a:ext cx="14743712" cy="3877985"/>
          </a:xfrm>
        </p:spPr>
        <p:txBody>
          <a:bodyPr/>
          <a:lstStyle/>
          <a:p>
            <a:pPr marL="457200" indent="-457200">
              <a:buFont typeface="Arial" panose="020B0604020202020204" pitchFamily="34" charset="0"/>
              <a:buChar char="•"/>
            </a:pPr>
            <a:r>
              <a:rPr lang="en-US" sz="3600" dirty="0"/>
              <a:t>Faculty work falls into one of the following categories according to the work completed as of December 22, 2023. Compensation is based on Dean approval and documentation provided by faculty.</a:t>
            </a:r>
          </a:p>
          <a:p>
            <a:pPr marL="457200" indent="-457200">
              <a:buFont typeface="Arial" panose="020B0604020202020204" pitchFamily="34" charset="0"/>
              <a:buChar char="•"/>
            </a:pPr>
            <a:endParaRPr lang="en-US" sz="3600" dirty="0"/>
          </a:p>
          <a:p>
            <a:pPr marL="914400" lvl="1" indent="-457200">
              <a:buFont typeface="Arial" panose="020B0604020202020204" pitchFamily="34" charset="0"/>
              <a:buChar char="•"/>
            </a:pPr>
            <a:r>
              <a:rPr lang="en-US" sz="3600" dirty="0">
                <a:latin typeface="Arial" panose="020B0604020202020204" pitchFamily="34" charset="0"/>
                <a:cs typeface="Arial" panose="020B0604020202020204" pitchFamily="34" charset="0"/>
              </a:rPr>
              <a:t>Compensation Level One: Up to ten (10) hours of work.</a:t>
            </a:r>
          </a:p>
          <a:p>
            <a:pPr marL="914400" lvl="1" indent="-457200">
              <a:buFont typeface="Arial" panose="020B0604020202020204" pitchFamily="34" charset="0"/>
              <a:buChar char="•"/>
            </a:pPr>
            <a:r>
              <a:rPr lang="en-US" sz="3600" dirty="0">
                <a:latin typeface="Arial" panose="020B0604020202020204" pitchFamily="34" charset="0"/>
                <a:cs typeface="Arial" panose="020B0604020202020204" pitchFamily="34" charset="0"/>
              </a:rPr>
              <a:t>Compensation Level Two: Up to thirty (30) hours of work.</a:t>
            </a:r>
          </a:p>
          <a:p>
            <a:pPr marL="914400" lvl="1" indent="-457200">
              <a:buFont typeface="Arial" panose="020B0604020202020204" pitchFamily="34" charset="0"/>
              <a:buChar char="•"/>
            </a:pPr>
            <a:r>
              <a:rPr lang="en-US" sz="3600" dirty="0">
                <a:latin typeface="Arial" panose="020B0604020202020204" pitchFamily="34" charset="0"/>
                <a:cs typeface="Arial" panose="020B0604020202020204" pitchFamily="34" charset="0"/>
              </a:rPr>
              <a:t>Compensation Level Three: Up to sixty (60) hours of work.</a:t>
            </a:r>
          </a:p>
        </p:txBody>
      </p:sp>
      <p:pic>
        <p:nvPicPr>
          <p:cNvPr id="3" name="object 3">
            <a:extLst>
              <a:ext uri="{FF2B5EF4-FFF2-40B4-BE49-F238E27FC236}">
                <a16:creationId xmlns:a16="http://schemas.microsoft.com/office/drawing/2014/main" id="{91CD623D-2264-8D44-A1F7-57CFBA6CADA7}"/>
              </a:ext>
            </a:extLst>
          </p:cNvPr>
          <p:cNvPicPr/>
          <p:nvPr/>
        </p:nvPicPr>
        <p:blipFill>
          <a:blip r:embed="rId2" cstate="print"/>
          <a:stretch>
            <a:fillRect/>
          </a:stretch>
        </p:blipFill>
        <p:spPr>
          <a:xfrm>
            <a:off x="1343588" y="2670666"/>
            <a:ext cx="4400550" cy="323850"/>
          </a:xfrm>
          <a:prstGeom prst="rect">
            <a:avLst/>
          </a:prstGeom>
        </p:spPr>
      </p:pic>
    </p:spTree>
    <p:extLst>
      <p:ext uri="{BB962C8B-B14F-4D97-AF65-F5344CB8AC3E}">
        <p14:creationId xmlns:p14="http://schemas.microsoft.com/office/powerpoint/2010/main" val="1682728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98F731-9582-C8CE-714D-3AE64678BCE1}"/>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832057FC-B6A7-F055-4663-25BA8572542C}"/>
              </a:ext>
            </a:extLst>
          </p:cNvPr>
          <p:cNvSpPr txBox="1">
            <a:spLocks noGrp="1"/>
          </p:cNvSpPr>
          <p:nvPr>
            <p:ph type="title"/>
          </p:nvPr>
        </p:nvSpPr>
        <p:spPr>
          <a:xfrm>
            <a:off x="1524001" y="876300"/>
            <a:ext cx="10914694" cy="936154"/>
          </a:xfrm>
          <a:prstGeom prst="rect">
            <a:avLst/>
          </a:prstGeom>
        </p:spPr>
        <p:txBody>
          <a:bodyPr vert="horz" wrap="square" lIns="0" tIns="12700" rIns="0" bIns="0" rtlCol="0">
            <a:spAutoFit/>
          </a:bodyPr>
          <a:lstStyle/>
          <a:p>
            <a:pPr marL="12700">
              <a:lnSpc>
                <a:spcPct val="100000"/>
              </a:lnSpc>
              <a:spcBef>
                <a:spcPts val="100"/>
              </a:spcBef>
            </a:pPr>
            <a:r>
              <a:rPr lang="en-US" sz="6000" spc="-135" dirty="0"/>
              <a:t>Documentation </a:t>
            </a:r>
            <a:endParaRPr sz="6000" spc="-135" dirty="0"/>
          </a:p>
        </p:txBody>
      </p:sp>
      <p:sp>
        <p:nvSpPr>
          <p:cNvPr id="29" name="Text Placeholder 28">
            <a:extLst>
              <a:ext uri="{FF2B5EF4-FFF2-40B4-BE49-F238E27FC236}">
                <a16:creationId xmlns:a16="http://schemas.microsoft.com/office/drawing/2014/main" id="{109150FE-BC68-4864-CD4F-8C9A1C95871F}"/>
              </a:ext>
            </a:extLst>
          </p:cNvPr>
          <p:cNvSpPr>
            <a:spLocks noGrp="1"/>
          </p:cNvSpPr>
          <p:nvPr>
            <p:ph type="body" idx="1"/>
          </p:nvPr>
        </p:nvSpPr>
        <p:spPr>
          <a:xfrm>
            <a:off x="1524001" y="3117570"/>
            <a:ext cx="14743712" cy="1661993"/>
          </a:xfrm>
        </p:spPr>
        <p:txBody>
          <a:bodyPr/>
          <a:lstStyle/>
          <a:p>
            <a:pPr marL="457200" indent="-457200">
              <a:buFont typeface="Arial" panose="020B0604020202020204" pitchFamily="34" charset="0"/>
              <a:buChar char="•"/>
            </a:pPr>
            <a:r>
              <a:rPr lang="en-US" sz="3600" dirty="0"/>
              <a:t>Faculty should provide a date, time and activity specific log of their work</a:t>
            </a:r>
          </a:p>
          <a:p>
            <a:pPr marL="457200" indent="-457200">
              <a:buFont typeface="Arial" panose="020B0604020202020204" pitchFamily="34" charset="0"/>
              <a:buChar char="•"/>
            </a:pPr>
            <a:r>
              <a:rPr lang="en-US" sz="3600" dirty="0"/>
              <a:t>Sample documentation:</a:t>
            </a:r>
          </a:p>
        </p:txBody>
      </p:sp>
      <p:pic>
        <p:nvPicPr>
          <p:cNvPr id="3" name="object 3">
            <a:extLst>
              <a:ext uri="{FF2B5EF4-FFF2-40B4-BE49-F238E27FC236}">
                <a16:creationId xmlns:a16="http://schemas.microsoft.com/office/drawing/2014/main" id="{29016F43-78BC-DCF0-4783-EAB5D67D129F}"/>
              </a:ext>
            </a:extLst>
          </p:cNvPr>
          <p:cNvPicPr/>
          <p:nvPr/>
        </p:nvPicPr>
        <p:blipFill>
          <a:blip r:embed="rId2" cstate="print"/>
          <a:stretch>
            <a:fillRect/>
          </a:stretch>
        </p:blipFill>
        <p:spPr>
          <a:xfrm>
            <a:off x="1343588" y="2670666"/>
            <a:ext cx="4400550" cy="323850"/>
          </a:xfrm>
          <a:prstGeom prst="rect">
            <a:avLst/>
          </a:prstGeom>
        </p:spPr>
      </p:pic>
      <p:graphicFrame>
        <p:nvGraphicFramePr>
          <p:cNvPr id="4" name="Table 3">
            <a:extLst>
              <a:ext uri="{FF2B5EF4-FFF2-40B4-BE49-F238E27FC236}">
                <a16:creationId xmlns:a16="http://schemas.microsoft.com/office/drawing/2014/main" id="{2CAE741B-ACCC-7CBB-D2D7-50FF9B65ACA0}"/>
              </a:ext>
            </a:extLst>
          </p:cNvPr>
          <p:cNvGraphicFramePr>
            <a:graphicFrameLocks noGrp="1"/>
          </p:cNvGraphicFramePr>
          <p:nvPr>
            <p:extLst>
              <p:ext uri="{D42A27DB-BD31-4B8C-83A1-F6EECF244321}">
                <p14:modId xmlns:p14="http://schemas.microsoft.com/office/powerpoint/2010/main" val="1039539375"/>
              </p:ext>
            </p:extLst>
          </p:nvPr>
        </p:nvGraphicFramePr>
        <p:xfrm>
          <a:off x="1981200" y="5155096"/>
          <a:ext cx="15087600" cy="3809171"/>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3348369507"/>
                    </a:ext>
                  </a:extLst>
                </a:gridCol>
                <a:gridCol w="2667000">
                  <a:extLst>
                    <a:ext uri="{9D8B030D-6E8A-4147-A177-3AD203B41FA5}">
                      <a16:colId xmlns:a16="http://schemas.microsoft.com/office/drawing/2014/main" val="3540455283"/>
                    </a:ext>
                  </a:extLst>
                </a:gridCol>
                <a:gridCol w="9677400">
                  <a:extLst>
                    <a:ext uri="{9D8B030D-6E8A-4147-A177-3AD203B41FA5}">
                      <a16:colId xmlns:a16="http://schemas.microsoft.com/office/drawing/2014/main" val="3629304698"/>
                    </a:ext>
                  </a:extLst>
                </a:gridCol>
              </a:tblGrid>
              <a:tr h="445604">
                <a:tc>
                  <a:txBody>
                    <a:bodyPr/>
                    <a:lstStyle/>
                    <a:p>
                      <a:pPr algn="ctr"/>
                      <a:r>
                        <a:rPr lang="en-US" sz="2400" dirty="0"/>
                        <a:t>DATE</a:t>
                      </a:r>
                    </a:p>
                  </a:txBody>
                  <a:tcPr/>
                </a:tc>
                <a:tc>
                  <a:txBody>
                    <a:bodyPr/>
                    <a:lstStyle/>
                    <a:p>
                      <a:pPr algn="ctr"/>
                      <a:r>
                        <a:rPr lang="en-US" sz="2400" dirty="0"/>
                        <a:t>HOURS</a:t>
                      </a:r>
                    </a:p>
                  </a:txBody>
                  <a:tcPr/>
                </a:tc>
                <a:tc>
                  <a:txBody>
                    <a:bodyPr/>
                    <a:lstStyle/>
                    <a:p>
                      <a:pPr algn="ctr"/>
                      <a:r>
                        <a:rPr lang="en-US" sz="2400" dirty="0"/>
                        <a:t>ACTIVITY</a:t>
                      </a:r>
                    </a:p>
                  </a:txBody>
                  <a:tcPr/>
                </a:tc>
                <a:extLst>
                  <a:ext uri="{0D108BD9-81ED-4DB2-BD59-A6C34878D82A}">
                    <a16:rowId xmlns:a16="http://schemas.microsoft.com/office/drawing/2014/main" val="1139623649"/>
                  </a:ext>
                </a:extLst>
              </a:tr>
              <a:tr h="620367">
                <a:tc>
                  <a:txBody>
                    <a:bodyPr/>
                    <a:lstStyle/>
                    <a:p>
                      <a:r>
                        <a:rPr lang="en-US" sz="2000" b="1" dirty="0"/>
                        <a:t>9/15/23</a:t>
                      </a:r>
                    </a:p>
                  </a:txBody>
                  <a:tcPr/>
                </a:tc>
                <a:tc>
                  <a:txBody>
                    <a:bodyPr/>
                    <a:lstStyle/>
                    <a:p>
                      <a:r>
                        <a:rPr lang="en-US" sz="2000" b="1" dirty="0"/>
                        <a:t> 12:00 -3pm </a:t>
                      </a:r>
                    </a:p>
                  </a:txBody>
                  <a:tcPr/>
                </a:tc>
                <a:tc>
                  <a:txBody>
                    <a:bodyPr/>
                    <a:lstStyle/>
                    <a:p>
                      <a:r>
                        <a:rPr lang="en-US" sz="2000" b="1" dirty="0"/>
                        <a:t>Meeting with Department Chairs regarding NAGPRA Compliance</a:t>
                      </a:r>
                    </a:p>
                  </a:txBody>
                  <a:tcPr/>
                </a:tc>
                <a:extLst>
                  <a:ext uri="{0D108BD9-81ED-4DB2-BD59-A6C34878D82A}">
                    <a16:rowId xmlns:a16="http://schemas.microsoft.com/office/drawing/2014/main" val="3864348084"/>
                  </a:ext>
                </a:extLst>
              </a:tr>
              <a:tr h="620367">
                <a:tc>
                  <a:txBody>
                    <a:bodyPr/>
                    <a:lstStyle/>
                    <a:p>
                      <a:r>
                        <a:rPr lang="en-US" sz="2000" b="1" dirty="0"/>
                        <a:t>10/30/23</a:t>
                      </a:r>
                    </a:p>
                  </a:txBody>
                  <a:tcPr/>
                </a:tc>
                <a:tc>
                  <a:txBody>
                    <a:bodyPr/>
                    <a:lstStyle/>
                    <a:p>
                      <a:r>
                        <a:rPr lang="en-US" sz="2000" b="1" dirty="0"/>
                        <a:t>112pm-5pm</a:t>
                      </a:r>
                    </a:p>
                  </a:txBody>
                  <a:tcPr/>
                </a:tc>
                <a:tc>
                  <a:txBody>
                    <a:bodyPr/>
                    <a:lstStyle/>
                    <a:p>
                      <a:r>
                        <a:rPr lang="en-US" sz="2000" b="1" dirty="0"/>
                        <a:t>Inventory of Geology Storage Room </a:t>
                      </a:r>
                    </a:p>
                  </a:txBody>
                  <a:tcPr/>
                </a:tc>
                <a:extLst>
                  <a:ext uri="{0D108BD9-81ED-4DB2-BD59-A6C34878D82A}">
                    <a16:rowId xmlns:a16="http://schemas.microsoft.com/office/drawing/2014/main" val="575261895"/>
                  </a:ext>
                </a:extLst>
              </a:tr>
              <a:tr h="620367">
                <a:tc>
                  <a:txBody>
                    <a:bodyPr/>
                    <a:lstStyle/>
                    <a:p>
                      <a:r>
                        <a:rPr lang="en-US" sz="2000" b="1" dirty="0"/>
                        <a:t>11/2/23</a:t>
                      </a:r>
                    </a:p>
                  </a:txBody>
                  <a:tcPr/>
                </a:tc>
                <a:tc>
                  <a:txBody>
                    <a:bodyPr/>
                    <a:lstStyle/>
                    <a:p>
                      <a:r>
                        <a:rPr lang="en-US" sz="2000" b="1" dirty="0"/>
                        <a:t>1-3pm</a:t>
                      </a:r>
                    </a:p>
                  </a:txBody>
                  <a:tcPr/>
                </a:tc>
                <a:tc>
                  <a:txBody>
                    <a:bodyPr/>
                    <a:lstStyle/>
                    <a:p>
                      <a:r>
                        <a:rPr lang="en-US" sz="2000" b="1" dirty="0"/>
                        <a:t>Writing rationale for re-ordering plastic replica skeletons. Writing new lesson plans for BIOL400 that originally called for use of human remains. </a:t>
                      </a:r>
                    </a:p>
                  </a:txBody>
                  <a:tcPr/>
                </a:tc>
                <a:extLst>
                  <a:ext uri="{0D108BD9-81ED-4DB2-BD59-A6C34878D82A}">
                    <a16:rowId xmlns:a16="http://schemas.microsoft.com/office/drawing/2014/main" val="1666371496"/>
                  </a:ext>
                </a:extLst>
              </a:tr>
              <a:tr h="789830">
                <a:tc>
                  <a:txBody>
                    <a:bodyPr/>
                    <a:lstStyle/>
                    <a:p>
                      <a:r>
                        <a:rPr lang="en-US" sz="2000" b="1" dirty="0"/>
                        <a:t>11/5/23</a:t>
                      </a:r>
                    </a:p>
                  </a:txBody>
                  <a:tcPr/>
                </a:tc>
                <a:tc>
                  <a:txBody>
                    <a:bodyPr/>
                    <a:lstStyle/>
                    <a:p>
                      <a:r>
                        <a:rPr lang="en-US" sz="2000" b="1" dirty="0"/>
                        <a:t>4-5pm</a:t>
                      </a:r>
                    </a:p>
                  </a:txBody>
                  <a:tcPr/>
                </a:tc>
                <a:tc>
                  <a:txBody>
                    <a:bodyPr/>
                    <a:lstStyle/>
                    <a:p>
                      <a:r>
                        <a:rPr lang="en-US" sz="2000" b="1" dirty="0"/>
                        <a:t>Meeting with LRCFT Chief Negotiator to Discuss the Moratorium and Compliance Work</a:t>
                      </a:r>
                    </a:p>
                  </a:txBody>
                  <a:tcPr/>
                </a:tc>
                <a:extLst>
                  <a:ext uri="{0D108BD9-81ED-4DB2-BD59-A6C34878D82A}">
                    <a16:rowId xmlns:a16="http://schemas.microsoft.com/office/drawing/2014/main" val="3315048386"/>
                  </a:ext>
                </a:extLst>
              </a:tr>
              <a:tr h="620367">
                <a:tc>
                  <a:txBody>
                    <a:bodyPr/>
                    <a:lstStyle/>
                    <a:p>
                      <a:r>
                        <a:rPr lang="en-US" b="1" dirty="0"/>
                        <a:t>11/7/23</a:t>
                      </a:r>
                    </a:p>
                  </a:txBody>
                  <a:tcPr/>
                </a:tc>
                <a:tc>
                  <a:txBody>
                    <a:bodyPr/>
                    <a:lstStyle/>
                    <a:p>
                      <a:r>
                        <a:rPr lang="en-US" b="1" dirty="0"/>
                        <a:t>3pm-5om</a:t>
                      </a:r>
                    </a:p>
                  </a:txBody>
                  <a:tcPr/>
                </a:tc>
                <a:tc>
                  <a:txBody>
                    <a:bodyPr/>
                    <a:lstStyle/>
                    <a:p>
                      <a:r>
                        <a:rPr lang="en-US" b="1" dirty="0"/>
                        <a:t>Reviewed Psychology Department Histological Slides for compliance with Moratorium.</a:t>
                      </a:r>
                    </a:p>
                  </a:txBody>
                  <a:tcPr/>
                </a:tc>
                <a:extLst>
                  <a:ext uri="{0D108BD9-81ED-4DB2-BD59-A6C34878D82A}">
                    <a16:rowId xmlns:a16="http://schemas.microsoft.com/office/drawing/2014/main" val="3876022663"/>
                  </a:ext>
                </a:extLst>
              </a:tr>
            </a:tbl>
          </a:graphicData>
        </a:graphic>
      </p:graphicFrame>
    </p:spTree>
    <p:extLst>
      <p:ext uri="{BB962C8B-B14F-4D97-AF65-F5344CB8AC3E}">
        <p14:creationId xmlns:p14="http://schemas.microsoft.com/office/powerpoint/2010/main" val="1401221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AB66AC-F723-E209-A056-2F6E4CF8B5C2}"/>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8A4740E1-7B95-FBA1-CA0D-D3206A7D70C3}"/>
              </a:ext>
            </a:extLst>
          </p:cNvPr>
          <p:cNvSpPr txBox="1">
            <a:spLocks noGrp="1"/>
          </p:cNvSpPr>
          <p:nvPr>
            <p:ph type="title"/>
          </p:nvPr>
        </p:nvSpPr>
        <p:spPr>
          <a:xfrm>
            <a:off x="1524001" y="876300"/>
            <a:ext cx="10914694" cy="936154"/>
          </a:xfrm>
          <a:prstGeom prst="rect">
            <a:avLst/>
          </a:prstGeom>
        </p:spPr>
        <p:txBody>
          <a:bodyPr vert="horz" wrap="square" lIns="0" tIns="12700" rIns="0" bIns="0" rtlCol="0">
            <a:spAutoFit/>
          </a:bodyPr>
          <a:lstStyle/>
          <a:p>
            <a:pPr marL="12700">
              <a:lnSpc>
                <a:spcPct val="100000"/>
              </a:lnSpc>
              <a:spcBef>
                <a:spcPts val="100"/>
              </a:spcBef>
            </a:pPr>
            <a:r>
              <a:rPr lang="en-US" sz="6000" spc="-135" dirty="0"/>
              <a:t>NAGPRA Advisory Task Force</a:t>
            </a:r>
            <a:endParaRPr sz="6000" spc="-135" dirty="0"/>
          </a:p>
        </p:txBody>
      </p:sp>
      <p:sp>
        <p:nvSpPr>
          <p:cNvPr id="29" name="Text Placeholder 28">
            <a:extLst>
              <a:ext uri="{FF2B5EF4-FFF2-40B4-BE49-F238E27FC236}">
                <a16:creationId xmlns:a16="http://schemas.microsoft.com/office/drawing/2014/main" id="{A7B01D42-EB22-2EA1-8AE1-EDC54134832D}"/>
              </a:ext>
            </a:extLst>
          </p:cNvPr>
          <p:cNvSpPr>
            <a:spLocks noGrp="1"/>
          </p:cNvSpPr>
          <p:nvPr>
            <p:ph type="body" idx="1"/>
          </p:nvPr>
        </p:nvSpPr>
        <p:spPr>
          <a:xfrm>
            <a:off x="1524001" y="3117570"/>
            <a:ext cx="14743712" cy="4985980"/>
          </a:xfrm>
        </p:spPr>
        <p:txBody>
          <a:bodyPr/>
          <a:lstStyle/>
          <a:p>
            <a:pPr marL="457200" indent="-457200">
              <a:buFont typeface="Arial" panose="020B0604020202020204" pitchFamily="34" charset="0"/>
              <a:buChar char="•"/>
            </a:pPr>
            <a:r>
              <a:rPr lang="en-US" sz="3600" dirty="0"/>
              <a:t>All Faculty members of the NAGPRA Advisory Task Force will be compensated an additional four (4) hours for fall 2023 and an additional ten (10) hours for spring 2024.</a:t>
            </a:r>
          </a:p>
          <a:p>
            <a:endParaRPr lang="en-US" sz="3600" dirty="0"/>
          </a:p>
          <a:p>
            <a:pPr marL="914400" lvl="1" indent="-457200">
              <a:buFont typeface="Arial" panose="020B0604020202020204" pitchFamily="34" charset="0"/>
              <a:buChar char="•"/>
            </a:pPr>
            <a:r>
              <a:rPr lang="en-US" sz="3600" dirty="0">
                <a:latin typeface="Arial" panose="020B0604020202020204" pitchFamily="34" charset="0"/>
                <a:cs typeface="Arial" panose="020B0604020202020204" pitchFamily="34" charset="0"/>
              </a:rPr>
              <a:t>All additional hours over the 14 hours may be used for FT College Service or PT College Service and Professional Development.</a:t>
            </a:r>
          </a:p>
          <a:p>
            <a:pPr marL="914400" lvl="1" indent="-457200">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3600" dirty="0">
                <a:latin typeface="Arial" panose="020B0604020202020204" pitchFamily="34" charset="0"/>
                <a:cs typeface="Arial" panose="020B0604020202020204" pitchFamily="34" charset="0"/>
              </a:rPr>
              <a:t>Faculty on the committee who receive reassigned time for this work will not receive a stipend.</a:t>
            </a:r>
          </a:p>
        </p:txBody>
      </p:sp>
      <p:pic>
        <p:nvPicPr>
          <p:cNvPr id="3" name="object 3">
            <a:extLst>
              <a:ext uri="{FF2B5EF4-FFF2-40B4-BE49-F238E27FC236}">
                <a16:creationId xmlns:a16="http://schemas.microsoft.com/office/drawing/2014/main" id="{2AF14A11-F113-0C84-45D1-615CB894B104}"/>
              </a:ext>
            </a:extLst>
          </p:cNvPr>
          <p:cNvPicPr/>
          <p:nvPr/>
        </p:nvPicPr>
        <p:blipFill>
          <a:blip r:embed="rId2" cstate="print"/>
          <a:stretch>
            <a:fillRect/>
          </a:stretch>
        </p:blipFill>
        <p:spPr>
          <a:xfrm>
            <a:off x="1343588" y="2670666"/>
            <a:ext cx="4400550" cy="323850"/>
          </a:xfrm>
          <a:prstGeom prst="rect">
            <a:avLst/>
          </a:prstGeom>
        </p:spPr>
      </p:pic>
    </p:spTree>
    <p:extLst>
      <p:ext uri="{BB962C8B-B14F-4D97-AF65-F5344CB8AC3E}">
        <p14:creationId xmlns:p14="http://schemas.microsoft.com/office/powerpoint/2010/main" val="922228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890</TotalTime>
  <Words>796</Words>
  <Application>Microsoft Macintosh PowerPoint</Application>
  <PresentationFormat>Custom</PresentationFormat>
  <Paragraphs>75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Background</vt:lpstr>
      <vt:lpstr>Scope</vt:lpstr>
      <vt:lpstr>Departments with No Moratorium Related Items</vt:lpstr>
      <vt:lpstr>Compensation Rate</vt:lpstr>
      <vt:lpstr>What work is compensated?</vt:lpstr>
      <vt:lpstr>Number of hours</vt:lpstr>
      <vt:lpstr>Documentation </vt:lpstr>
      <vt:lpstr>NAGPRA Advisory Task Force</vt:lpstr>
      <vt:lpstr>Total Compensation </vt:lpstr>
      <vt:lpstr>In Progress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Belinda Lum Presentation</dc:title>
  <dc:creator>Robyn Waxman</dc:creator>
  <cp:keywords>DAE3I4Kd2rM,BAEdZccAS2k</cp:keywords>
  <cp:lastModifiedBy>Belinda Lum</cp:lastModifiedBy>
  <cp:revision>4</cp:revision>
  <dcterms:created xsi:type="dcterms:W3CDTF">2022-02-01T21:38:39Z</dcterms:created>
  <dcterms:modified xsi:type="dcterms:W3CDTF">2024-02-07T19:19:46Z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2022-02-01T00:00:00Z</vt:filetime>
  </property>
  <property fmtid="{D5CDD505-2E9C-101B-9397-08002B2CF9AE}" pid="3" name="Creator">
    <vt:lpwstr>Canva</vt:lpwstr>
  </property>
  <property fmtid="{D5CDD505-2E9C-101B-9397-08002B2CF9AE}" pid="4" name="LastSaved">
    <vt:filetime>2022-02-01T00:00:00Z</vt:filetime>
  </property>
</Properties>
</file>