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20_791D436.xml" ContentType="application/vnd.ms-powerpoint.comments+xml"/>
  <Override PartName="/ppt/comments/modernComment_121_8CAC479D.xml" ContentType="application/vnd.ms-powerpoint.comments+xml"/>
  <Override PartName="/ppt/comments/modernComment_123_1D367431.xml" ContentType="application/vnd.ms-powerpoint.comments+xml"/>
  <Override PartName="/ppt/comments/modernComment_12A_82B318E0.xml" ContentType="application/vnd.ms-powerpoint.comments+xml"/>
  <Override PartName="/ppt/comments/modernComment_12C_9CACB06.xml" ContentType="application/vnd.ms-powerpoint.comments+xml"/>
  <Override PartName="/ppt/comments/modernComment_131_84EED8BD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81" r:id="rId3"/>
    <p:sldId id="280" r:id="rId4"/>
    <p:sldId id="258" r:id="rId5"/>
    <p:sldId id="282" r:id="rId6"/>
    <p:sldId id="307" r:id="rId7"/>
    <p:sldId id="288" r:id="rId8"/>
    <p:sldId id="289" r:id="rId9"/>
    <p:sldId id="290" r:id="rId10"/>
    <p:sldId id="291" r:id="rId11"/>
    <p:sldId id="293" r:id="rId12"/>
    <p:sldId id="292" r:id="rId13"/>
    <p:sldId id="296" r:id="rId14"/>
    <p:sldId id="294" r:id="rId15"/>
    <p:sldId id="295" r:id="rId16"/>
    <p:sldId id="297" r:id="rId17"/>
    <p:sldId id="298" r:id="rId18"/>
    <p:sldId id="299" r:id="rId19"/>
    <p:sldId id="300" r:id="rId20"/>
    <p:sldId id="301" r:id="rId21"/>
    <p:sldId id="305" r:id="rId22"/>
    <p:sldId id="303" r:id="rId23"/>
    <p:sldId id="304" r:id="rId24"/>
    <p:sldId id="308" r:id="rId25"/>
    <p:sldId id="262" r:id="rId26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6FC8CC-986E-2BF4-8200-A06CECA228DA}" name="William Miller" initials="WM" userId="S::w0000403@scc.losrios.edu::750d3ecc-18da-4396-811a-d193866b7a7f" providerId="AD"/>
  <p188:author id="{609B9DD5-8C9A-DD6A-CF78-3F3E50FA2EDC}" name="Michael Henderson" initials="MH" userId="S::mhenderson@lrcft.org::ac3407c2-c1d5-4e47-aed2-4be303c83a70" providerId="AD"/>
  <p188:author id="{BA971CDB-4E13-78BD-9F35-EE286002FA2C}" name="Miller,William" initials="WM" userId="S::W0000403@scc.losrios.edu::750d3ecc-18da-4396-811a-d193866b7a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1"/>
    <p:restoredTop sz="93982"/>
  </p:normalViewPr>
  <p:slideViewPr>
    <p:cSldViewPr>
      <p:cViewPr varScale="1">
        <p:scale>
          <a:sx n="48" d="100"/>
          <a:sy n="48" d="100"/>
        </p:scale>
        <p:origin x="49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omments/modernComment_120_791D43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A8BF340-521A-47FD-B5B5-47F734A5C251}" authorId="{609B9DD5-8C9A-DD6A-CF78-3F3E50FA2EDC}" created="2023-10-23T14:28:24.86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6997558" sldId="288"/>
      <ac:spMk id="3" creationId="{6A1DFE5A-27F8-62B1-1328-CC9986B5AEA2}"/>
      <ac:txMk cp="176" len="1">
        <ac:context len="377" hash="2479350806"/>
      </ac:txMk>
    </ac:txMkLst>
    <p188:pos x="4048990" y="3908416"/>
    <p188:txBody>
      <a:bodyPr/>
      <a:lstStyle/>
      <a:p>
        <a:r>
          <a:rPr lang="en-US"/>
          <a:t>LTTs are generally also FT. Be prepared to make the distinction verbally, or maybe use something like "tenure track and tenured" instead of FT.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0-23T16:14:08.414" authorId="{D96FC8CC-986E-2BF4-8200-A06CECA228DA}"/>
          </p223:rxn>
        </p223:reactions>
      </p:ext>
    </p188:extLst>
  </p188:cm>
  <p188:cm id="{62C84BFA-2486-4D38-B162-21D7DCBA48A2}" authorId="{609B9DD5-8C9A-DD6A-CF78-3F3E50FA2EDC}" created="2023-10-23T14:29:14.58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6997558" sldId="288"/>
      <ac:spMk id="3" creationId="{6A1DFE5A-27F8-62B1-1328-CC9986B5AEA2}"/>
      <ac:txMk cp="229" len="10">
        <ac:context len="377" hash="2479350806"/>
      </ac:txMk>
    </ac:txMkLst>
    <p188:pos x="5659581" y="5124153"/>
    <p188:txBody>
      <a:bodyPr/>
      <a:lstStyle/>
      <a:p>
        <a:r>
          <a:rPr lang="en-US"/>
          <a:t>Might be worth emphasizing: if you don't have any sick leave available, then you don't have PN leave either.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0-23T16:14:04.082" authorId="{D96FC8CC-986E-2BF4-8200-A06CECA228DA}"/>
          </p223:rxn>
        </p223:reactions>
      </p:ext>
    </p188:extLst>
  </p188:cm>
</p188:cmLst>
</file>

<file path=ppt/comments/modernComment_121_8CAC479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24CA043-1C07-4C23-B899-6D743A1E58EB}" authorId="{609B9DD5-8C9A-DD6A-CF78-3F3E50FA2EDC}" created="2023-10-23T14:30:24.97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60100765" sldId="289"/>
      <ac:spMk id="3" creationId="{6A1DFE5A-27F8-62B1-1328-CC9986B5AEA2}"/>
      <ac:txMk cp="261">
        <ac:context len="350" hash="2556567075"/>
      </ac:txMk>
    </ac:txMkLst>
    <p188:pos x="4069772" y="4511089"/>
    <p188:txBody>
      <a:bodyPr/>
      <a:lstStyle/>
      <a:p>
        <a:r>
          <a:rPr lang="en-US"/>
          <a:t>Tenured/tenure-track?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0-23T16:14:26.264" authorId="{D96FC8CC-986E-2BF4-8200-A06CECA228DA}"/>
          </p223:rxn>
        </p223:reactions>
      </p:ext>
    </p188:extLst>
  </p188:cm>
</p188:cmLst>
</file>

<file path=ppt/comments/modernComment_123_1D36743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B2304E4-0226-405E-82A0-4C3433B32983}" authorId="{609B9DD5-8C9A-DD6A-CF78-3F3E50FA2EDC}" created="2023-10-23T14:40:47.47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90107953" sldId="291"/>
      <ac:spMk id="3" creationId="{6A1DFE5A-27F8-62B1-1328-CC9986B5AEA2}"/>
      <ac:txMk cp="117" len="4">
        <ac:context len="206" hash="842878965"/>
      </ac:txMk>
    </ac:txMkLst>
    <p188:pos x="1617517" y="3295353"/>
    <p188:txBody>
      <a:bodyPr/>
      <a:lstStyle/>
      <a:p>
        <a:r>
          <a:rPr lang="en-US"/>
          <a:t>9.3.7, not 9.3.8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0-23T16:10:40.911" authorId="{D96FC8CC-986E-2BF4-8200-A06CECA228DA}"/>
          </p223:rxn>
        </p223:reactions>
      </p:ext>
    </p188:extLst>
  </p188:cm>
</p188:cmLst>
</file>

<file path=ppt/comments/modernComment_12A_82B318E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6956374-38C0-4958-82E0-ACAFC748FBEA}" authorId="{609B9DD5-8C9A-DD6A-CF78-3F3E50FA2EDC}" created="2023-10-23T14:32:54.22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92775392" sldId="298"/>
      <ac:spMk id="3" creationId="{6A1DFE5A-27F8-62B1-1328-CC9986B5AEA2}"/>
      <ac:txMk cp="66" len="8">
        <ac:context len="289" hash="1439958542"/>
      </ac:txMk>
    </ac:txMkLst>
    <p188:pos x="5742708" y="1466553"/>
    <p188:txBody>
      <a:bodyPr/>
      <a:lstStyle/>
      <a:p>
        <a:r>
          <a:rPr lang="en-US"/>
          <a:t>Academic year, not calendar year.
Might also be worth emphasizing that it is two days per year and NOT one day per semester. I have seen a few administrators and classified staff argue that you can only use one day of PBL per semester.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0-23T16:15:02.997" authorId="{D96FC8CC-986E-2BF4-8200-A06CECA228DA}"/>
          </p223:rxn>
        </p223:reactions>
      </p:ext>
    </p188:extLst>
  </p188:cm>
</p188:cmLst>
</file>

<file path=ppt/comments/modernComment_12C_9CACB0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62F8858-E264-4A09-9430-F0D41BE24568}" authorId="{609B9DD5-8C9A-DD6A-CF78-3F3E50FA2EDC}" created="2023-10-23T14:34:16.70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4285190" sldId="300"/>
      <ac:spMk id="3" creationId="{6A1DFE5A-27F8-62B1-1328-CC9986B5AEA2}"/>
      <ac:txMk cp="194" len="14">
        <ac:context len="210" hash="4203477174"/>
      </ac:txMk>
    </ac:txMkLst>
    <p188:pos x="2812472" y="5124153"/>
    <p188:txBody>
      <a:bodyPr/>
      <a:lstStyle/>
      <a:p>
        <a:r>
          <a:rPr lang="en-US"/>
          <a:t>Remove second bullet point.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0-23T16:11:40.647" authorId="{D96FC8CC-986E-2BF4-8200-A06CECA228DA}"/>
          </p223:rxn>
        </p223:reactions>
      </p:ext>
    </p188:extLst>
  </p188:cm>
</p188:cmLst>
</file>

<file path=ppt/comments/modernComment_131_84EED8B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7CC53A3-45B6-448B-97FF-A2652B8ED6C7}" authorId="{609B9DD5-8C9A-DD6A-CF78-3F3E50FA2EDC}" created="2023-10-23T14:36:58.87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30245565" sldId="305"/>
      <ac:spMk id="3" creationId="{6A1DFE5A-27F8-62B1-1328-CC9986B5AEA2}"/>
      <ac:txMk cp="31" len="7">
        <ac:context len="300" hash="378021350"/>
      </ac:txMk>
    </ac:txMkLst>
    <p188:pos x="7135090" y="250816"/>
    <p188:txBody>
      <a:bodyPr/>
      <a:lstStyle/>
      <a:p>
        <a:r>
          <a:rPr lang="en-US"/>
          <a:t>2.6.3.2 in the contract. Not sure if you want to cite it or not.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0-23T16:12:33.563" authorId="{D96FC8CC-986E-2BF4-8200-A06CECA228DA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DDFEF-9903-4C4B-902B-59C2478C08E0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F17F9-E479-4AF3-9C53-A723C188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4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- https://www.pexels.com/photo/woman-working-at-home-9869377/  free to use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F17F9-E479-4AF3-9C53-A723C1888D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8.1 of 23-26 contract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F17F9-E479-4AF3-9C53-A723C1888D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24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F17F9-E479-4AF3-9C53-A723C1888D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2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E7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13088" y="11"/>
            <a:ext cx="9774910" cy="1028698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3006" y="5630679"/>
            <a:ext cx="5438774" cy="4000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0306" y="2742441"/>
            <a:ext cx="15967386" cy="250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1184" y="3647074"/>
            <a:ext cx="8696960" cy="0"/>
          </a:xfrm>
          <a:custGeom>
            <a:avLst/>
            <a:gdLst/>
            <a:ahLst/>
            <a:cxnLst/>
            <a:rect l="l" t="t" r="r" b="b"/>
            <a:pathLst>
              <a:path w="8696960">
                <a:moveTo>
                  <a:pt x="0" y="0"/>
                </a:moveTo>
                <a:lnTo>
                  <a:pt x="8696341" y="0"/>
                </a:lnTo>
              </a:path>
            </a:pathLst>
          </a:custGeom>
          <a:ln w="19049">
            <a:solidFill>
              <a:srgbClr val="FFB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1184" y="6639924"/>
            <a:ext cx="8696960" cy="0"/>
          </a:xfrm>
          <a:custGeom>
            <a:avLst/>
            <a:gdLst/>
            <a:ahLst/>
            <a:cxnLst/>
            <a:rect l="l" t="t" r="r" b="b"/>
            <a:pathLst>
              <a:path w="8696960">
                <a:moveTo>
                  <a:pt x="0" y="0"/>
                </a:moveTo>
                <a:lnTo>
                  <a:pt x="8696341" y="0"/>
                </a:lnTo>
              </a:path>
            </a:pathLst>
          </a:custGeom>
          <a:ln w="19049">
            <a:solidFill>
              <a:srgbClr val="FFB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7168515" cy="10287000"/>
          </a:xfrm>
          <a:custGeom>
            <a:avLst/>
            <a:gdLst/>
            <a:ahLst/>
            <a:cxnLst/>
            <a:rect l="l" t="t" r="r" b="b"/>
            <a:pathLst>
              <a:path w="7168515" h="10287000">
                <a:moveTo>
                  <a:pt x="0" y="10286999"/>
                </a:moveTo>
                <a:lnTo>
                  <a:pt x="0" y="0"/>
                </a:lnTo>
                <a:lnTo>
                  <a:pt x="7168303" y="0"/>
                </a:lnTo>
                <a:lnTo>
                  <a:pt x="7168303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DE7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27950" y="8297455"/>
            <a:ext cx="701675" cy="681990"/>
          </a:xfrm>
          <a:custGeom>
            <a:avLst/>
            <a:gdLst/>
            <a:ahLst/>
            <a:cxnLst/>
            <a:rect l="l" t="t" r="r" b="b"/>
            <a:pathLst>
              <a:path w="701675" h="681990">
                <a:moveTo>
                  <a:pt x="538403" y="499986"/>
                </a:moveTo>
                <a:lnTo>
                  <a:pt x="342811" y="424484"/>
                </a:lnTo>
                <a:lnTo>
                  <a:pt x="275361" y="401091"/>
                </a:lnTo>
                <a:lnTo>
                  <a:pt x="236181" y="394462"/>
                </a:lnTo>
                <a:lnTo>
                  <a:pt x="226174" y="394881"/>
                </a:lnTo>
                <a:lnTo>
                  <a:pt x="38709" y="456044"/>
                </a:lnTo>
                <a:lnTo>
                  <a:pt x="8331" y="484060"/>
                </a:lnTo>
                <a:lnTo>
                  <a:pt x="0" y="510413"/>
                </a:lnTo>
                <a:lnTo>
                  <a:pt x="50" y="635965"/>
                </a:lnTo>
                <a:lnTo>
                  <a:pt x="50" y="639622"/>
                </a:lnTo>
                <a:lnTo>
                  <a:pt x="22529" y="675284"/>
                </a:lnTo>
                <a:lnTo>
                  <a:pt x="47066" y="681723"/>
                </a:lnTo>
                <a:lnTo>
                  <a:pt x="54381" y="680999"/>
                </a:lnTo>
                <a:lnTo>
                  <a:pt x="531901" y="515264"/>
                </a:lnTo>
                <a:lnTo>
                  <a:pt x="538403" y="505917"/>
                </a:lnTo>
                <a:lnTo>
                  <a:pt x="538403" y="499986"/>
                </a:lnTo>
                <a:close/>
              </a:path>
              <a:path w="701675" h="681990">
                <a:moveTo>
                  <a:pt x="701497" y="302425"/>
                </a:moveTo>
                <a:lnTo>
                  <a:pt x="693458" y="261607"/>
                </a:lnTo>
                <a:lnTo>
                  <a:pt x="670547" y="226809"/>
                </a:lnTo>
                <a:lnTo>
                  <a:pt x="636130" y="203098"/>
                </a:lnTo>
                <a:lnTo>
                  <a:pt x="57950" y="1498"/>
                </a:lnTo>
                <a:lnTo>
                  <a:pt x="47040" y="0"/>
                </a:lnTo>
                <a:lnTo>
                  <a:pt x="43383" y="76"/>
                </a:lnTo>
                <a:lnTo>
                  <a:pt x="8928" y="18643"/>
                </a:lnTo>
                <a:lnTo>
                  <a:pt x="0" y="171462"/>
                </a:lnTo>
                <a:lnTo>
                  <a:pt x="1041" y="178295"/>
                </a:lnTo>
                <a:lnTo>
                  <a:pt x="21386" y="214185"/>
                </a:lnTo>
                <a:lnTo>
                  <a:pt x="369252" y="340931"/>
                </a:lnTo>
                <a:lnTo>
                  <a:pt x="640118" y="434505"/>
                </a:lnTo>
                <a:lnTo>
                  <a:pt x="643572" y="435711"/>
                </a:lnTo>
                <a:lnTo>
                  <a:pt x="647128" y="436486"/>
                </a:lnTo>
                <a:lnTo>
                  <a:pt x="654418" y="437210"/>
                </a:lnTo>
                <a:lnTo>
                  <a:pt x="658050" y="437146"/>
                </a:lnTo>
                <a:lnTo>
                  <a:pt x="692404" y="418858"/>
                </a:lnTo>
                <a:lnTo>
                  <a:pt x="701459" y="395490"/>
                </a:lnTo>
                <a:lnTo>
                  <a:pt x="701497" y="30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3A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845648" y="4637030"/>
            <a:ext cx="2981325" cy="5038725"/>
          </a:xfrm>
          <a:custGeom>
            <a:avLst/>
            <a:gdLst/>
            <a:ahLst/>
            <a:cxnLst/>
            <a:rect l="l" t="t" r="r" b="b"/>
            <a:pathLst>
              <a:path w="2981325" h="5038725">
                <a:moveTo>
                  <a:pt x="2981266" y="5038724"/>
                </a:moveTo>
                <a:lnTo>
                  <a:pt x="0" y="5038724"/>
                </a:lnTo>
                <a:lnTo>
                  <a:pt x="0" y="0"/>
                </a:lnTo>
                <a:lnTo>
                  <a:pt x="2981266" y="0"/>
                </a:lnTo>
                <a:lnTo>
                  <a:pt x="2981266" y="503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68058" y="4749598"/>
            <a:ext cx="2733674" cy="48101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7999" cy="36712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6652" y="876339"/>
            <a:ext cx="10914694" cy="132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97547" y="3117570"/>
            <a:ext cx="7670165" cy="6045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23_1D36743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2A_82B318E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2C_9CACB0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31_84EED8BD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carbark@scc.losrios.edu" TargetMode="External"/><Relationship Id="rId13" Type="http://schemas.openxmlformats.org/officeDocument/2006/relationships/hyperlink" Target="mailto:reina@lrcft.org" TargetMode="External"/><Relationship Id="rId3" Type="http://schemas.openxmlformats.org/officeDocument/2006/relationships/image" Target="../media/image7.png"/><Relationship Id="rId7" Type="http://schemas.openxmlformats.org/officeDocument/2006/relationships/hyperlink" Target="mailto:lumb@scc.losrios.edu" TargetMode="External"/><Relationship Id="rId12" Type="http://schemas.openxmlformats.org/officeDocument/2006/relationships/hyperlink" Target="mailto:mhenderson@lrcft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enkina2@arc.losrios.edu" TargetMode="External"/><Relationship Id="rId11" Type="http://schemas.openxmlformats.org/officeDocument/2006/relationships/hyperlink" Target="mailto:vargasj@scc.losrios.edu" TargetMode="External"/><Relationship Id="rId5" Type="http://schemas.openxmlformats.org/officeDocument/2006/relationships/hyperlink" Target="mailto:rowes@scc.losrios.edu" TargetMode="External"/><Relationship Id="rId10" Type="http://schemas.openxmlformats.org/officeDocument/2006/relationships/hyperlink" Target="mailto:goodchr@scc.losrios.edu" TargetMode="External"/><Relationship Id="rId4" Type="http://schemas.openxmlformats.org/officeDocument/2006/relationships/hyperlink" Target="mailto:newmanj@crc.losrios.edu" TargetMode="External"/><Relationship Id="rId9" Type="http://schemas.openxmlformats.org/officeDocument/2006/relationships/hyperlink" Target="mailto:FarrelJ@scc.losrios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20_791D43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21_8CAC479D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5800" y="7958428"/>
            <a:ext cx="9654540" cy="1851789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3200" spc="20" dirty="0">
                <a:latin typeface="Arial"/>
                <a:cs typeface="Arial"/>
              </a:rPr>
              <a:t>Presented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by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lang="en-US" sz="3400" b="1" spc="55" dirty="0">
                <a:latin typeface="Arial"/>
                <a:cs typeface="Arial"/>
              </a:rPr>
              <a:t>Bill Miller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lang="en-US" sz="3400" b="1" spc="55" dirty="0">
                <a:latin typeface="Arial"/>
                <a:cs typeface="Arial"/>
              </a:rPr>
              <a:t>Michael Henderson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DCC97BA7-CBD3-9D40-872D-0FCFE846B1A5}"/>
              </a:ext>
            </a:extLst>
          </p:cNvPr>
          <p:cNvSpPr txBox="1"/>
          <p:nvPr/>
        </p:nvSpPr>
        <p:spPr>
          <a:xfrm>
            <a:off x="685800" y="4305300"/>
            <a:ext cx="12496800" cy="3472746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lang="en-US" sz="6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Not to Lose Pay: Leaves (Sick Days, Personal Business, Personal Necessity) </a:t>
            </a: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lang="en-US" sz="3200" i="0" u="none" strike="noStrike" spc="20" dirty="0">
                <a:solidFill>
                  <a:srgbClr val="000000"/>
                </a:solidFill>
                <a:effectLst/>
                <a:latin typeface="Arial"/>
                <a:cs typeface="Arial"/>
              </a:rPr>
              <a:t>10</a:t>
            </a:r>
            <a:r>
              <a:rPr lang="en-US" sz="3200" spc="20" dirty="0">
                <a:latin typeface="Arial"/>
                <a:cs typeface="Arial"/>
              </a:rPr>
              <a:t>/26/23 via Zoom</a:t>
            </a:r>
            <a:endParaRPr lang="en-US"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786B-4BC0-ED46-B186-7A8B2869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876339"/>
            <a:ext cx="15544799" cy="830997"/>
          </a:xfrm>
        </p:spPr>
        <p:txBody>
          <a:bodyPr/>
          <a:lstStyle/>
          <a:p>
            <a:r>
              <a:rPr lang="en-US" sz="5400" dirty="0">
                <a:cs typeface="Arial" panose="020B0604020202020204" pitchFamily="34" charset="0"/>
              </a:rPr>
              <a:t>IVA. Specifics about </a:t>
            </a:r>
            <a:r>
              <a:rPr lang="en-US" sz="5400" b="1" dirty="0">
                <a:cs typeface="Arial" panose="020B0604020202020204" pitchFamily="34" charset="0"/>
              </a:rPr>
              <a:t>sick leave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DFE5A-27F8-62B1-1328-CC9986B5A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1" y="2793720"/>
            <a:ext cx="14362712" cy="430887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(Article 9.3)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9.3: May charge absences due to mental health, mental illness, physical illness, and physical injury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9.3.7: May bring sick leave you earned from other CA public school districts to Los Rios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B0179A66-572A-41F2-B6C5-7BA75EC9AAC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0" y="2067436"/>
            <a:ext cx="44005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0795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786B-4BC0-ED46-B186-7A8B2869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876339"/>
            <a:ext cx="15544799" cy="830997"/>
          </a:xfrm>
        </p:spPr>
        <p:txBody>
          <a:bodyPr/>
          <a:lstStyle/>
          <a:p>
            <a:r>
              <a:rPr lang="en-US" sz="5400" dirty="0">
                <a:cs typeface="Arial" panose="020B0604020202020204" pitchFamily="34" charset="0"/>
              </a:rPr>
              <a:t>IVA. Specifics about </a:t>
            </a:r>
            <a:r>
              <a:rPr lang="en-US" sz="5400" b="1" dirty="0">
                <a:cs typeface="Arial" panose="020B0604020202020204" pitchFamily="34" charset="0"/>
              </a:rPr>
              <a:t>sick leave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DFE5A-27F8-62B1-1328-CC9986B5A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1" y="2793720"/>
            <a:ext cx="14362712" cy="2462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Ten-month FT employees earn 10 days/year, 1 day per month.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Adjunct/PT employees earn sick time in proportion to the ratio of their work hours to FT employment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B0179A66-572A-41F2-B6C5-7BA75EC9AA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067436"/>
            <a:ext cx="4400550" cy="323850"/>
          </a:xfrm>
          <a:prstGeom prst="rect">
            <a:avLst/>
          </a:prstGeom>
        </p:spPr>
      </p:pic>
      <p:pic>
        <p:nvPicPr>
          <p:cNvPr id="6" name="Picture 5" descr="A table with text on it&#10;&#10;Description automatically generated">
            <a:extLst>
              <a:ext uri="{FF2B5EF4-FFF2-40B4-BE49-F238E27FC236}">
                <a16:creationId xmlns:a16="http://schemas.microsoft.com/office/drawing/2014/main" id="{53665CD5-971A-EB03-6BC6-C4E01708E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52" y="5372100"/>
            <a:ext cx="9540896" cy="50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38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786B-4BC0-ED46-B186-7A8B2869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876339"/>
            <a:ext cx="15544799" cy="830997"/>
          </a:xfrm>
        </p:spPr>
        <p:txBody>
          <a:bodyPr/>
          <a:lstStyle/>
          <a:p>
            <a:r>
              <a:rPr lang="en-US" sz="5400" dirty="0">
                <a:cs typeface="Arial" panose="020B0604020202020204" pitchFamily="34" charset="0"/>
              </a:rPr>
              <a:t>IVB. Specifics about </a:t>
            </a:r>
            <a:r>
              <a:rPr lang="en-US" sz="5400" b="1" dirty="0">
                <a:cs typeface="Arial" panose="020B0604020202020204" pitchFamily="34" charset="0"/>
              </a:rPr>
              <a:t>personal necessity </a:t>
            </a:r>
            <a:r>
              <a:rPr lang="en-US" sz="5400" dirty="0">
                <a:cs typeface="Arial" panose="020B0604020202020204" pitchFamily="34" charset="0"/>
              </a:rPr>
              <a:t>leave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DFE5A-27F8-62B1-1328-CC9986B5A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1" y="2793720"/>
            <a:ext cx="14362712" cy="677108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9.4.1.1: Six days of sick leave may be used during any fiscal year including summer. </a:t>
            </a:r>
            <a:br>
              <a:rPr lang="en-US" sz="4000" dirty="0"/>
            </a:b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9.4.1.3: Whenever possible, must be submitted and approved in advance (e.g., religious observances of the employee’s faith)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9.4.1.4: Advance approval not required: death or illness of immediate family members, accident involving person or property of employee or immediate family member, imminent danger of employee or immediate family member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B0179A66-572A-41F2-B6C5-7BA75EC9AA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067436"/>
            <a:ext cx="44005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92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786B-4BC0-ED46-B186-7A8B2869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876339"/>
            <a:ext cx="15544799" cy="830997"/>
          </a:xfrm>
        </p:spPr>
        <p:txBody>
          <a:bodyPr/>
          <a:lstStyle/>
          <a:p>
            <a:r>
              <a:rPr lang="en-US" sz="5400" dirty="0">
                <a:cs typeface="Arial" panose="020B0604020202020204" pitchFamily="34" charset="0"/>
              </a:rPr>
              <a:t>IVB. Specifics about </a:t>
            </a:r>
            <a:r>
              <a:rPr lang="en-US" sz="5400" b="1" dirty="0">
                <a:cs typeface="Arial" panose="020B0604020202020204" pitchFamily="34" charset="0"/>
              </a:rPr>
              <a:t>personal necessity </a:t>
            </a:r>
            <a:r>
              <a:rPr lang="en-US" sz="5400" dirty="0">
                <a:cs typeface="Arial" panose="020B0604020202020204" pitchFamily="34" charset="0"/>
              </a:rPr>
              <a:t>leave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DFE5A-27F8-62B1-1328-CC9986B5A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1" y="2793720"/>
            <a:ext cx="14362712" cy="3077766"/>
          </a:xfrm>
        </p:spPr>
        <p:txBody>
          <a:bodyPr/>
          <a:lstStyle/>
          <a:p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9.4.1.5 Additional uses of Personal Necessity leave: 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supplement Critical Illness, Judicial Appearance, and Bereavement Leaves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B0179A66-572A-41F2-B6C5-7BA75EC9AA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067436"/>
            <a:ext cx="44005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73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786B-4BC0-ED46-B186-7A8B2869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876339"/>
            <a:ext cx="15544799" cy="830997"/>
          </a:xfrm>
        </p:spPr>
        <p:txBody>
          <a:bodyPr/>
          <a:lstStyle/>
          <a:p>
            <a:r>
              <a:rPr lang="en-US" sz="5400" dirty="0">
                <a:cs typeface="Arial" panose="020B0604020202020204" pitchFamily="34" charset="0"/>
              </a:rPr>
              <a:t>So, who is "an immediate family member?"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DFE5A-27F8-62B1-1328-CC9986B5A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1" y="2793720"/>
            <a:ext cx="14362712" cy="4924425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9.1.4: 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Immediate family includes mother, father, grandparent or grandchild of the employee or of the employee's spouse or domestic partner; and step-mother, stepfather, spouse, domestic partner, son, son-in-law, step-son, daughter, daughter-in-law, step-daughter; brother, brother-in-law, sister, sister-in-law, aunt, uncle; child or sibling of domestic partner; wife or husband of domestic partner's child.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B0179A66-572A-41F2-B6C5-7BA75EC9AA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067436"/>
            <a:ext cx="44005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27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786B-4BC0-ED46-B186-7A8B2869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876339"/>
            <a:ext cx="15544799" cy="830997"/>
          </a:xfrm>
        </p:spPr>
        <p:txBody>
          <a:bodyPr/>
          <a:lstStyle/>
          <a:p>
            <a:r>
              <a:rPr lang="en-US" sz="5400" dirty="0">
                <a:cs typeface="Arial" panose="020B0604020202020204" pitchFamily="34" charset="0"/>
              </a:rPr>
              <a:t>So, who is "an immediate family member?"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DFE5A-27F8-62B1-1328-CC9986B5A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1" y="2793720"/>
            <a:ext cx="14362712" cy="3693319"/>
          </a:xfrm>
        </p:spPr>
        <p:txBody>
          <a:bodyPr/>
          <a:lstStyle/>
          <a:p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addition, immediate family also includes a </a:t>
            </a:r>
            <a:r>
              <a:rPr 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designated person of the employee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as defined by Gov Code 12945.2. A designated person will be identified at the time the leave is requested and is limited to one person per twelve (12) month period.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B0179A66-572A-41F2-B6C5-7BA75EC9AA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067436"/>
            <a:ext cx="44005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8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786B-4BC0-ED46-B186-7A8B2869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876339"/>
            <a:ext cx="15544799" cy="830997"/>
          </a:xfrm>
        </p:spPr>
        <p:txBody>
          <a:bodyPr/>
          <a:lstStyle/>
          <a:p>
            <a:r>
              <a:rPr lang="en-US" sz="5400" dirty="0">
                <a:cs typeface="Arial" panose="020B0604020202020204" pitchFamily="34" charset="0"/>
              </a:rPr>
              <a:t>So, who is </a:t>
            </a:r>
            <a:r>
              <a:rPr lang="en-US" sz="5400" b="1" dirty="0">
                <a:cs typeface="Arial" panose="020B0604020202020204" pitchFamily="34" charset="0"/>
              </a:rPr>
              <a:t>NOT</a:t>
            </a:r>
            <a:r>
              <a:rPr lang="en-US" sz="5400" dirty="0">
                <a:cs typeface="Arial" panose="020B0604020202020204" pitchFamily="34" charset="0"/>
              </a:rPr>
              <a:t> "an immediate family member?"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DFE5A-27F8-62B1-1328-CC9986B5A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1" y="2793720"/>
            <a:ext cx="14362712" cy="4924425"/>
          </a:xfrm>
        </p:spPr>
        <p:txBody>
          <a:bodyPr/>
          <a:lstStyle/>
          <a:p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Unless they are your designated person:*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nephews/nieces, best friend, cousins, etc.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* "designated person" also plays a role in Bereavement, Critical Illness, and Catastrophic Leave</a:t>
            </a:r>
          </a:p>
          <a:p>
            <a:endParaRPr lang="en-US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B0179A66-572A-41F2-B6C5-7BA75EC9AA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067436"/>
            <a:ext cx="44005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06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786B-4BC0-ED46-B186-7A8B2869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876339"/>
            <a:ext cx="15544799" cy="830997"/>
          </a:xfrm>
        </p:spPr>
        <p:txBody>
          <a:bodyPr/>
          <a:lstStyle/>
          <a:p>
            <a:r>
              <a:rPr lang="en-US" sz="5400" dirty="0">
                <a:cs typeface="Arial" panose="020B0604020202020204" pitchFamily="34" charset="0"/>
              </a:rPr>
              <a:t>IVB. Specifics about </a:t>
            </a:r>
            <a:r>
              <a:rPr lang="en-US" sz="5400" b="1" dirty="0">
                <a:cs typeface="Arial" panose="020B0604020202020204" pitchFamily="34" charset="0"/>
              </a:rPr>
              <a:t>personal business </a:t>
            </a:r>
            <a:r>
              <a:rPr lang="en-US" sz="5400" dirty="0">
                <a:cs typeface="Arial" panose="020B0604020202020204" pitchFamily="34" charset="0"/>
              </a:rPr>
              <a:t>leave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DFE5A-27F8-62B1-1328-CC9986B5A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1" y="2793720"/>
            <a:ext cx="14362712" cy="5539978"/>
          </a:xfrm>
        </p:spPr>
        <p:txBody>
          <a:bodyPr/>
          <a:lstStyle/>
          <a:p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9.9.1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Tenured/Tenure Track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(not LTT) employees only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Two days per calendar year usable during fall and spring semesters only (both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be used in one semester)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Can be used for: personal care, child's school/meeting, scheduled home repair, legal appointment, or meeting with tax preparer</a:t>
            </a:r>
            <a:endParaRPr lang="en-US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B0179A66-572A-41F2-B6C5-7BA75EC9AAC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0" y="2067436"/>
            <a:ext cx="44005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7539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786B-4BC0-ED46-B186-7A8B2869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876339"/>
            <a:ext cx="15544799" cy="830997"/>
          </a:xfrm>
        </p:spPr>
        <p:txBody>
          <a:bodyPr/>
          <a:lstStyle/>
          <a:p>
            <a:r>
              <a:rPr lang="en-US" sz="5400" dirty="0">
                <a:cs typeface="Arial" panose="020B0604020202020204" pitchFamily="34" charset="0"/>
              </a:rPr>
              <a:t>IVB. Specifics about </a:t>
            </a:r>
            <a:r>
              <a:rPr lang="en-US" sz="5400" b="1" dirty="0">
                <a:cs typeface="Arial" panose="020B0604020202020204" pitchFamily="34" charset="0"/>
              </a:rPr>
              <a:t>personal business </a:t>
            </a:r>
            <a:r>
              <a:rPr lang="en-US" sz="5400" dirty="0">
                <a:cs typeface="Arial" panose="020B0604020202020204" pitchFamily="34" charset="0"/>
              </a:rPr>
              <a:t>leave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DFE5A-27F8-62B1-1328-CC9986B5A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1" y="2793720"/>
            <a:ext cx="14362712" cy="677108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"It is required that the appropriate administrator be advised that Personal Business Leave will be taken. Advance notification is expected except under extenuating circumstances."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There is no documentation requirement. There is no approval needed.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You assume the responsibility to meet all professional obligations including presenting material missed as a result of the absence. No subs!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B0179A66-572A-41F2-B6C5-7BA75EC9AA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067436"/>
            <a:ext cx="44005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5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786B-4BC0-ED46-B186-7A8B2869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876339"/>
            <a:ext cx="15544799" cy="830997"/>
          </a:xfrm>
        </p:spPr>
        <p:txBody>
          <a:bodyPr/>
          <a:lstStyle/>
          <a:p>
            <a:r>
              <a:rPr lang="en-US" sz="5400" dirty="0">
                <a:cs typeface="Arial" panose="020B0604020202020204" pitchFamily="34" charset="0"/>
              </a:rPr>
              <a:t>IVB. Specifics about </a:t>
            </a:r>
            <a:r>
              <a:rPr lang="en-US" sz="5400" b="1" dirty="0">
                <a:cs typeface="Arial" panose="020B0604020202020204" pitchFamily="34" charset="0"/>
              </a:rPr>
              <a:t>personal business </a:t>
            </a:r>
            <a:r>
              <a:rPr lang="en-US" sz="5400" dirty="0">
                <a:cs typeface="Arial" panose="020B0604020202020204" pitchFamily="34" charset="0"/>
              </a:rPr>
              <a:t>leave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DFE5A-27F8-62B1-1328-CC9986B5A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1" y="2793720"/>
            <a:ext cx="14362712" cy="6771084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Example of notifying administrator: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"Dear Dean Horton,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 will be Personal Business leave on December 1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for personal care. I assume responsibility for meeting all professional obligations.</a:t>
            </a:r>
          </a:p>
          <a:p>
            <a:endParaRPr lang="en-US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Regards,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Bill"</a:t>
            </a:r>
            <a:endParaRPr lang="en-US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B0179A66-572A-41F2-B6C5-7BA75EC9AAC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0" y="2067436"/>
            <a:ext cx="44005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519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786B-4BC0-ED46-B186-7A8B2869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876339"/>
            <a:ext cx="12696345" cy="830997"/>
          </a:xfrm>
        </p:spPr>
        <p:txBody>
          <a:bodyPr/>
          <a:lstStyle/>
          <a:p>
            <a:r>
              <a:rPr lang="en-US" sz="5400" dirty="0">
                <a:cs typeface="Arial" panose="020B0604020202020204" pitchFamily="34" charset="0"/>
              </a:rPr>
              <a:t>I. Poll about absence reports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DFE5A-27F8-62B1-1328-CC9986B5A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779835"/>
            <a:ext cx="8610599" cy="627864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you are or will be absent, faculty are required to notify their Dean.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were to have an absence, who would fill out your absence report in Employee Self Service?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AutoNum type="alphaUcPeriod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AutoNum type="alphaUcPeriod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My Dean and Administrative Assistant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AutoNum type="alphaUcPeriod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I don’t know</a:t>
            </a:r>
          </a:p>
        </p:txBody>
      </p:sp>
      <p:pic>
        <p:nvPicPr>
          <p:cNvPr id="1026" name="Picture 2" descr="Free Woman Working At Home Stock Photo">
            <a:extLst>
              <a:ext uri="{FF2B5EF4-FFF2-40B4-BE49-F238E27FC236}">
                <a16:creationId xmlns:a16="http://schemas.microsoft.com/office/drawing/2014/main" id="{794DBA93-2B5D-4534-A6D2-F29D4959D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166" y="2819400"/>
            <a:ext cx="6972301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ED20CF6B-E7FD-4376-9A09-A12BD8AFEC7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0" y="1939518"/>
            <a:ext cx="44005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14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786B-4BC0-ED46-B186-7A8B2869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876339"/>
            <a:ext cx="15544799" cy="830997"/>
          </a:xfrm>
        </p:spPr>
        <p:txBody>
          <a:bodyPr/>
          <a:lstStyle/>
          <a:p>
            <a:r>
              <a:rPr lang="en-US" sz="5400" dirty="0">
                <a:cs typeface="Arial" panose="020B0604020202020204" pitchFamily="34" charset="0"/>
              </a:rPr>
              <a:t>V. Other things about these leaves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DFE5A-27F8-62B1-1328-CC9986B5A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1" y="2793720"/>
            <a:ext cx="14362712" cy="553997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Before you take a leave, check to see if you have time in the correct Fall/Spring, Overload/Adjunct, and Summer leave bank. If you don't have the leave, you can lose pay. </a:t>
            </a:r>
            <a:b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How do you check your PN/PB time? Go into Employee Self Service → Absence Reporting → Absence Time History and input a date range to see all your absences. No absences reported means you have your full allotment.</a:t>
            </a:r>
            <a:endParaRPr lang="en-US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B0179A66-572A-41F2-B6C5-7BA75EC9AA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067436"/>
            <a:ext cx="44005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09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786B-4BC0-ED46-B186-7A8B2869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876339"/>
            <a:ext cx="15544799" cy="830997"/>
          </a:xfrm>
        </p:spPr>
        <p:txBody>
          <a:bodyPr/>
          <a:lstStyle/>
          <a:p>
            <a:r>
              <a:rPr lang="en-US" sz="5400" dirty="0">
                <a:cs typeface="Arial" panose="020B0604020202020204" pitchFamily="34" charset="0"/>
              </a:rPr>
              <a:t>V. Other things about these leaves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DFE5A-27F8-62B1-1328-CC9986B5A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1" y="2793720"/>
            <a:ext cx="14362712" cy="492442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2.6.3.2: 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you lose more than 3 days of pay per academic year, then you will not advance a step on the salary schedule that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year (may advance at mid-year).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If you use sick or personal necessity leave, you are not responsible for finding a sub. It may be in your best interest, but … not your job.</a:t>
            </a:r>
            <a:endParaRPr lang="en-US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B0179A66-572A-41F2-B6C5-7BA75EC9AAC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0" y="2067436"/>
            <a:ext cx="44005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4556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786B-4BC0-ED46-B186-7A8B2869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876339"/>
            <a:ext cx="15544799" cy="830997"/>
          </a:xfrm>
        </p:spPr>
        <p:txBody>
          <a:bodyPr/>
          <a:lstStyle/>
          <a:p>
            <a:r>
              <a:rPr lang="en-US" sz="5400" dirty="0">
                <a:cs typeface="Arial" panose="020B0604020202020204" pitchFamily="34" charset="0"/>
              </a:rPr>
              <a:t>V. Other things about these leaves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B0179A66-572A-41F2-B6C5-7BA75EC9AA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067436"/>
            <a:ext cx="4400550" cy="3238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03C44EA-F36B-4E94-DDAC-38E42D17729D}"/>
              </a:ext>
            </a:extLst>
          </p:cNvPr>
          <p:cNvGrpSpPr/>
          <p:nvPr/>
        </p:nvGrpSpPr>
        <p:grpSpPr>
          <a:xfrm>
            <a:off x="1752600" y="271780"/>
            <a:ext cx="13705217" cy="9743440"/>
            <a:chOff x="838200" y="-27940"/>
            <a:chExt cx="13705217" cy="9743440"/>
          </a:xfrm>
        </p:grpSpPr>
        <p:pic>
          <p:nvPicPr>
            <p:cNvPr id="8" name="Picture 7" descr="A table of information&#10;&#10;Description automatically generated">
              <a:extLst>
                <a:ext uri="{FF2B5EF4-FFF2-40B4-BE49-F238E27FC236}">
                  <a16:creationId xmlns:a16="http://schemas.microsoft.com/office/drawing/2014/main" id="{9B04BB3D-4BF4-CFC4-0BFA-6F9DAFBED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34"/>
            <a:stretch/>
          </p:blipFill>
          <p:spPr>
            <a:xfrm>
              <a:off x="838200" y="571500"/>
              <a:ext cx="13679817" cy="9144000"/>
            </a:xfrm>
            <a:prstGeom prst="rect">
              <a:avLst/>
            </a:prstGeom>
          </p:spPr>
        </p:pic>
        <p:pic>
          <p:nvPicPr>
            <p:cNvPr id="9" name="Picture 8" descr="A table of information&#10;&#10;Description automatically generated">
              <a:extLst>
                <a:ext uri="{FF2B5EF4-FFF2-40B4-BE49-F238E27FC236}">
                  <a16:creationId xmlns:a16="http://schemas.microsoft.com/office/drawing/2014/main" id="{FDCED08B-416F-D79D-B4B1-A70AE478B4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94670"/>
            <a:stretch/>
          </p:blipFill>
          <p:spPr>
            <a:xfrm>
              <a:off x="863600" y="-27940"/>
              <a:ext cx="13679817" cy="685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1291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786B-4BC0-ED46-B186-7A8B2869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876339"/>
            <a:ext cx="15544799" cy="830997"/>
          </a:xfrm>
        </p:spPr>
        <p:txBody>
          <a:bodyPr/>
          <a:lstStyle/>
          <a:p>
            <a:r>
              <a:rPr lang="en-US" sz="5400" dirty="0">
                <a:cs typeface="Arial" panose="020B0604020202020204" pitchFamily="34" charset="0"/>
              </a:rPr>
              <a:t>V. Other things about these leaves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B0179A66-572A-41F2-B6C5-7BA75EC9AA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067436"/>
            <a:ext cx="4400550" cy="323850"/>
          </a:xfrm>
          <a:prstGeom prst="rect">
            <a:avLst/>
          </a:prstGeom>
        </p:spPr>
      </p:pic>
      <p:pic>
        <p:nvPicPr>
          <p:cNvPr id="5" name="Picture 4" descr="A white sheet with black text&#10;&#10;Description automatically generated">
            <a:extLst>
              <a:ext uri="{FF2B5EF4-FFF2-40B4-BE49-F238E27FC236}">
                <a16:creationId xmlns:a16="http://schemas.microsoft.com/office/drawing/2014/main" id="{C56A11F1-E753-A922-FB38-8B2482998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7152456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27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ist of medical personnel&#10;&#10;Description automatically generated with medium confidence">
            <a:extLst>
              <a:ext uri="{FF2B5EF4-FFF2-40B4-BE49-F238E27FC236}">
                <a16:creationId xmlns:a16="http://schemas.microsoft.com/office/drawing/2014/main" id="{A67D67DB-BF9A-06F6-8B69-109241282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11734800" cy="103336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B6096E-F538-A09C-D9A3-D7A103E5717F}"/>
              </a:ext>
            </a:extLst>
          </p:cNvPr>
          <p:cNvSpPr txBox="1"/>
          <p:nvPr/>
        </p:nvSpPr>
        <p:spPr>
          <a:xfrm>
            <a:off x="838200" y="1104900"/>
            <a:ext cx="5715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This table is old and doesn't list "personal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care",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but it does show Personal Necessity vs. Personal Business examples</a:t>
            </a:r>
          </a:p>
        </p:txBody>
      </p:sp>
    </p:spTree>
    <p:extLst>
      <p:ext uri="{BB962C8B-B14F-4D97-AF65-F5344CB8AC3E}">
        <p14:creationId xmlns:p14="http://schemas.microsoft.com/office/powerpoint/2010/main" val="592329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67576" y="1028700"/>
            <a:ext cx="5895974" cy="8229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377737"/>
            <a:ext cx="5448299" cy="20859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62200" y="4610100"/>
            <a:ext cx="5765800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Questions?</a:t>
            </a:r>
            <a:endParaRPr spc="9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6052185" cy="10287000"/>
          </a:xfrm>
          <a:custGeom>
            <a:avLst/>
            <a:gdLst/>
            <a:ahLst/>
            <a:cxnLst/>
            <a:rect l="l" t="t" r="r" b="b"/>
            <a:pathLst>
              <a:path w="6052185" h="10287000">
                <a:moveTo>
                  <a:pt x="0" y="10286999"/>
                </a:moveTo>
                <a:lnTo>
                  <a:pt x="0" y="0"/>
                </a:lnTo>
                <a:lnTo>
                  <a:pt x="6051621" y="0"/>
                </a:lnTo>
                <a:lnTo>
                  <a:pt x="6051621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DE7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00997" y="8531869"/>
            <a:ext cx="9935210" cy="0"/>
          </a:xfrm>
          <a:custGeom>
            <a:avLst/>
            <a:gdLst/>
            <a:ahLst/>
            <a:cxnLst/>
            <a:rect l="l" t="t" r="r" b="b"/>
            <a:pathLst>
              <a:path w="9935210">
                <a:moveTo>
                  <a:pt x="0" y="0"/>
                </a:moveTo>
                <a:lnTo>
                  <a:pt x="9934699" y="0"/>
                </a:lnTo>
              </a:path>
            </a:pathLst>
          </a:custGeom>
          <a:ln w="19049">
            <a:solidFill>
              <a:srgbClr val="FFB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7670" y="847758"/>
            <a:ext cx="4743097" cy="2403287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>
              <a:lnSpc>
                <a:spcPts val="9300"/>
              </a:lnSpc>
              <a:spcBef>
                <a:spcPts val="1100"/>
              </a:spcBef>
            </a:pPr>
            <a:r>
              <a:rPr lang="en-US" sz="6000" dirty="0">
                <a:solidFill>
                  <a:srgbClr val="FFFFFF"/>
                </a:solidFill>
              </a:rPr>
              <a:t>Your LRCFT Team</a:t>
            </a:r>
            <a:endParaRPr sz="6000" spc="990" dirty="0">
              <a:solidFill>
                <a:srgbClr val="FFFFFF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99569" y="2955689"/>
            <a:ext cx="11072495" cy="27167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endParaRPr lang="en-US" sz="3000" dirty="0">
              <a:latin typeface="Arial"/>
              <a:cs typeface="Arial"/>
            </a:endParaRPr>
          </a:p>
          <a:p>
            <a:pPr marL="469900" marR="5080" indent="-457200">
              <a:lnSpc>
                <a:spcPct val="1167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3000" dirty="0">
              <a:latin typeface="Arial"/>
              <a:cs typeface="Arial"/>
            </a:endParaRPr>
          </a:p>
          <a:p>
            <a:pPr marL="469900" marR="5080" indent="-457200">
              <a:lnSpc>
                <a:spcPct val="1167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3000" dirty="0">
              <a:latin typeface="Arial"/>
              <a:cs typeface="Arial"/>
            </a:endParaRPr>
          </a:p>
          <a:p>
            <a:pPr marL="469900" marR="5080" indent="-457200">
              <a:lnSpc>
                <a:spcPct val="1167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3000" dirty="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  <a:spcBef>
                <a:spcPts val="95"/>
              </a:spcBef>
            </a:pPr>
            <a:endParaRPr sz="3000" dirty="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10300"/>
            <a:ext cx="5560767" cy="36477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1EDAE6-84B6-5A93-DF0C-21D1FC317AA0}"/>
              </a:ext>
            </a:extLst>
          </p:cNvPr>
          <p:cNvSpPr txBox="1"/>
          <p:nvPr/>
        </p:nvSpPr>
        <p:spPr>
          <a:xfrm>
            <a:off x="6996602" y="1104900"/>
            <a:ext cx="10072198" cy="886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effectLst/>
              </a:rPr>
              <a:t>LRCFT OFFICERS</a:t>
            </a:r>
            <a:endParaRPr lang="en-US" sz="3000" dirty="0">
              <a:effectLst/>
            </a:endParaRPr>
          </a:p>
          <a:p>
            <a:r>
              <a:rPr lang="en-US" sz="3000" dirty="0">
                <a:effectLst/>
              </a:rPr>
              <a:t>Jason Newman, President</a:t>
            </a:r>
            <a:r>
              <a:rPr lang="en-US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u="none" strike="noStrike" dirty="0">
                <a:solidFill>
                  <a:srgbClr val="2E43F7"/>
                </a:solidFill>
                <a:effectLst/>
                <a:hlinkClick r:id="rId4"/>
              </a:rPr>
              <a:t>newmanj@crc.losrios.edu</a:t>
            </a:r>
            <a:endParaRPr lang="en-US" sz="3000" dirty="0">
              <a:effectLst/>
            </a:endParaRPr>
          </a:p>
          <a:p>
            <a:r>
              <a:rPr lang="en-US" sz="3000" dirty="0">
                <a:effectLst/>
              </a:rPr>
              <a:t>Stephanie Rowe,  Treasurer, </a:t>
            </a:r>
            <a:r>
              <a:rPr lang="en-US" sz="3000" u="none" strike="noStrike" dirty="0">
                <a:solidFill>
                  <a:srgbClr val="2E43F7"/>
                </a:solidFill>
                <a:effectLst/>
                <a:hlinkClick r:id="rId5"/>
              </a:rPr>
              <a:t>rowes@scc.losrios.edu</a:t>
            </a:r>
            <a:endParaRPr lang="en-US" sz="3000" dirty="0">
              <a:effectLst/>
            </a:endParaRPr>
          </a:p>
          <a:p>
            <a:r>
              <a:rPr lang="en-US" sz="3000" dirty="0">
                <a:effectLst/>
              </a:rPr>
              <a:t>Belinda Lum, Chief Negotiations Officer, </a:t>
            </a:r>
            <a:r>
              <a:rPr lang="en-US" sz="3000" u="none" strike="noStrike" dirty="0">
                <a:solidFill>
                  <a:srgbClr val="2E43F7"/>
                </a:solidFill>
                <a:effectLst/>
                <a:hlinkClick r:id="rId6"/>
              </a:rPr>
              <a:t>lumb@scc.losrios.edu</a:t>
            </a:r>
            <a:endParaRPr lang="en-US" sz="3000" dirty="0">
              <a:effectLst/>
            </a:endParaRP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effectLst/>
              </a:rPr>
              <a:t>SACRAMENTO CITY COLLEGE</a:t>
            </a:r>
            <a:endParaRPr lang="en-US" sz="3000" dirty="0">
              <a:effectLst/>
            </a:endParaRPr>
          </a:p>
          <a:p>
            <a:r>
              <a:rPr lang="en-US" sz="3000" dirty="0">
                <a:effectLst/>
              </a:rPr>
              <a:t>Belinda Lum, College President, </a:t>
            </a:r>
            <a:r>
              <a:rPr lang="en-US" sz="3000" u="none" strike="noStrike" dirty="0">
                <a:solidFill>
                  <a:srgbClr val="2E43F7"/>
                </a:solidFill>
                <a:effectLst/>
                <a:hlinkClick r:id="rId7"/>
              </a:rPr>
              <a:t>lumb@scc.losrios.edu</a:t>
            </a:r>
            <a:endParaRPr lang="en-US" sz="3000" dirty="0">
              <a:effectLst/>
            </a:endParaRPr>
          </a:p>
          <a:p>
            <a:r>
              <a:rPr lang="en-US" sz="3000" dirty="0">
                <a:effectLst/>
              </a:rPr>
              <a:t>Kathleen </a:t>
            </a:r>
            <a:r>
              <a:rPr lang="en-US" sz="3000" dirty="0" err="1">
                <a:effectLst/>
              </a:rPr>
              <a:t>Carbary</a:t>
            </a:r>
            <a:r>
              <a:rPr lang="en-US" sz="3000" dirty="0">
                <a:effectLst/>
              </a:rPr>
              <a:t>, College Rep, </a:t>
            </a:r>
            <a:r>
              <a:rPr lang="en-US" sz="3000" u="none" strike="noStrike" dirty="0">
                <a:solidFill>
                  <a:srgbClr val="2E43F7"/>
                </a:solidFill>
                <a:effectLst/>
                <a:hlinkClick r:id="rId8"/>
              </a:rPr>
              <a:t>carbark@scc.losrios.edu</a:t>
            </a:r>
            <a:endParaRPr lang="en-US" sz="3000" dirty="0">
              <a:effectLst/>
            </a:endParaRPr>
          </a:p>
          <a:p>
            <a:r>
              <a:rPr lang="en-US" sz="3000" dirty="0">
                <a:effectLst/>
              </a:rPr>
              <a:t>Joe </a:t>
            </a:r>
            <a:r>
              <a:rPr lang="en-US" sz="3000" dirty="0" err="1">
                <a:effectLst/>
              </a:rPr>
              <a:t>Farrelly</a:t>
            </a:r>
            <a:r>
              <a:rPr lang="en-US" sz="3000" dirty="0">
                <a:effectLst/>
              </a:rPr>
              <a:t>, Adjunct Rep, </a:t>
            </a:r>
            <a:r>
              <a:rPr lang="en-US" sz="3000" u="none" strike="noStrike" dirty="0">
                <a:solidFill>
                  <a:srgbClr val="2E43F7"/>
                </a:solidFill>
                <a:effectLst/>
                <a:hlinkClick r:id="rId9"/>
              </a:rPr>
              <a:t>FarrelJ@scc.losrios.edu</a:t>
            </a:r>
            <a:endParaRPr lang="en-US" sz="3000" dirty="0">
              <a:effectLst/>
            </a:endParaRPr>
          </a:p>
          <a:p>
            <a:r>
              <a:rPr lang="en-US" sz="3000" dirty="0">
                <a:effectLst/>
              </a:rPr>
              <a:t>Rebecca Goodchild, College Rep, </a:t>
            </a:r>
            <a:r>
              <a:rPr lang="en-US" sz="3000" u="none" strike="noStrike" dirty="0">
                <a:solidFill>
                  <a:srgbClr val="2E43F7"/>
                </a:solidFill>
                <a:effectLst/>
                <a:hlinkClick r:id="rId10"/>
              </a:rPr>
              <a:t>goodchr@scc.losrios.edu</a:t>
            </a:r>
            <a:endParaRPr lang="en-US" sz="3000" dirty="0">
              <a:effectLst/>
            </a:endParaRPr>
          </a:p>
          <a:p>
            <a:r>
              <a:rPr lang="en-US" sz="3000" dirty="0">
                <a:effectLst/>
              </a:rPr>
              <a:t>Jacqueline Vargas-</a:t>
            </a:r>
            <a:r>
              <a:rPr lang="en-US" sz="3000" dirty="0" err="1">
                <a:effectLst/>
              </a:rPr>
              <a:t>Oñate</a:t>
            </a:r>
            <a:r>
              <a:rPr lang="en-US" sz="3000" dirty="0">
                <a:effectLst/>
              </a:rPr>
              <a:t>, College Rep, </a:t>
            </a:r>
            <a:r>
              <a:rPr lang="en-US" sz="3000" u="none" strike="noStrike" dirty="0">
                <a:solidFill>
                  <a:srgbClr val="2E43F7"/>
                </a:solidFill>
                <a:effectLst/>
                <a:hlinkClick r:id="rId11"/>
              </a:rPr>
              <a:t>vargasj@scc.losrios.edu</a:t>
            </a:r>
            <a:endParaRPr lang="en-US" sz="3000" u="none" strike="noStrike" dirty="0">
              <a:solidFill>
                <a:srgbClr val="2E43F7"/>
              </a:solidFill>
              <a:effectLst/>
            </a:endParaRPr>
          </a:p>
          <a:p>
            <a:endParaRPr lang="en-US" sz="3000" dirty="0">
              <a:effectLst/>
            </a:endParaRPr>
          </a:p>
          <a:p>
            <a:r>
              <a:rPr lang="en-US" sz="3000" b="1" dirty="0">
                <a:effectLst/>
              </a:rPr>
              <a:t>LRCFT STAFF</a:t>
            </a:r>
            <a:endParaRPr lang="en-US" sz="3000" dirty="0">
              <a:effectLst/>
            </a:endParaRPr>
          </a:p>
          <a:p>
            <a:r>
              <a:rPr lang="en-US" sz="3000" dirty="0">
                <a:effectLst/>
              </a:rPr>
              <a:t>Michael Henderson, Executive Director, </a:t>
            </a:r>
            <a:r>
              <a:rPr lang="en-US" sz="3000" u="none" strike="noStrike" dirty="0">
                <a:solidFill>
                  <a:srgbClr val="2E43F7"/>
                </a:solidFill>
                <a:effectLst/>
                <a:hlinkClick r:id="rId12"/>
              </a:rPr>
              <a:t>mhenderson@lrcft.org</a:t>
            </a:r>
            <a:endParaRPr lang="en-US" sz="3000" dirty="0">
              <a:effectLst/>
            </a:endParaRPr>
          </a:p>
          <a:p>
            <a:r>
              <a:rPr lang="en-US" sz="3000" dirty="0">
                <a:effectLst/>
              </a:rPr>
              <a:t>Reina Mayorga, Office/Database Manager. </a:t>
            </a:r>
            <a:r>
              <a:rPr lang="en-US" sz="3000" u="none" strike="noStrike" dirty="0">
                <a:solidFill>
                  <a:srgbClr val="2E43F7"/>
                </a:solidFill>
                <a:effectLst/>
                <a:hlinkClick r:id="rId13"/>
              </a:rPr>
              <a:t>reina@lrcft.org</a:t>
            </a:r>
            <a:endParaRPr lang="en-US" sz="3000" u="none" strike="noStrike" dirty="0">
              <a:solidFill>
                <a:srgbClr val="2E43F7"/>
              </a:solidFill>
              <a:effectLst/>
            </a:endParaRPr>
          </a:p>
          <a:p>
            <a:endParaRPr lang="en-US" sz="3000" dirty="0">
              <a:solidFill>
                <a:srgbClr val="2E43F7"/>
              </a:solidFill>
            </a:endParaRPr>
          </a:p>
          <a:p>
            <a:endParaRPr lang="en-US" sz="3000" dirty="0">
              <a:effectLst/>
            </a:endParaRPr>
          </a:p>
          <a:p>
            <a:r>
              <a:rPr lang="en-US" sz="3000" dirty="0">
                <a:effectLst/>
              </a:rPr>
              <a:t>Email your LRCFT Team with questions about today’s presentation o</a:t>
            </a:r>
            <a:r>
              <a:rPr lang="en-US" sz="3000" dirty="0"/>
              <a:t>r any workplace condition!</a:t>
            </a:r>
            <a:endParaRPr lang="en-US" sz="3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9465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6846515" cy="10286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28649" y="952500"/>
            <a:ext cx="6261453" cy="124777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8000" dirty="0"/>
              <a:t>Overview:</a:t>
            </a:r>
            <a:endParaRPr sz="990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8628649" y="2247900"/>
            <a:ext cx="9354551" cy="7387279"/>
          </a:xfrm>
          <a:prstGeom prst="rect">
            <a:avLst/>
          </a:prstGeom>
        </p:spPr>
        <p:txBody>
          <a:bodyPr vert="horz" wrap="square" lIns="0" tIns="247015" rIns="0" bIns="0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3200" dirty="0">
                <a:cs typeface="Arial" panose="020B0604020202020204" pitchFamily="34" charset="0"/>
              </a:rPr>
              <a:t> Poll about absence reports</a:t>
            </a:r>
            <a:br>
              <a:rPr lang="en-US" sz="3200" dirty="0">
                <a:cs typeface="Arial" panose="020B0604020202020204" pitchFamily="34" charset="0"/>
              </a:rPr>
            </a:br>
            <a:endParaRPr lang="en-US" sz="3200" dirty="0">
              <a:cs typeface="Arial" panose="020B0604020202020204" pitchFamily="34" charset="0"/>
            </a:endParaRPr>
          </a:p>
          <a:p>
            <a:pPr marL="400050" indent="-400050">
              <a:buFontTx/>
              <a:buAutoNum type="romanUcPeriod"/>
            </a:pPr>
            <a:r>
              <a:rPr lang="en-US" sz="3200" dirty="0">
                <a:cs typeface="Arial" panose="020B0604020202020204" pitchFamily="34" charset="0"/>
              </a:rPr>
              <a:t> How do I know how much of each leave I have?</a:t>
            </a:r>
            <a:br>
              <a:rPr lang="en-US" sz="3200" dirty="0">
                <a:cs typeface="Arial" panose="020B0604020202020204" pitchFamily="34" charset="0"/>
              </a:rPr>
            </a:br>
            <a:endParaRPr lang="en-US" sz="3200" dirty="0">
              <a:cs typeface="Arial" panose="020B0604020202020204" pitchFamily="34" charset="0"/>
            </a:endParaRPr>
          </a:p>
          <a:p>
            <a:pPr marL="400050" indent="-400050">
              <a:buFontTx/>
              <a:buAutoNum type="romanUcPeriod"/>
            </a:pPr>
            <a:r>
              <a:rPr lang="en-US" sz="3200" dirty="0">
                <a:cs typeface="Arial" panose="020B0604020202020204" pitchFamily="34" charset="0"/>
              </a:rPr>
              <a:t> General Conditions for all paid leaves</a:t>
            </a:r>
            <a:br>
              <a:rPr lang="en-US" sz="3200" dirty="0">
                <a:cs typeface="Arial" panose="020B0604020202020204" pitchFamily="34" charset="0"/>
              </a:rPr>
            </a:br>
            <a:endParaRPr lang="en-US" sz="3200" dirty="0">
              <a:cs typeface="Arial" panose="020B0604020202020204" pitchFamily="34" charset="0"/>
            </a:endParaRPr>
          </a:p>
          <a:p>
            <a:pPr marL="400050" indent="-400050">
              <a:buAutoNum type="romanUcPeriod"/>
            </a:pPr>
            <a:r>
              <a:rPr lang="en-US" sz="3200" dirty="0">
                <a:cs typeface="Arial" panose="020B0604020202020204" pitchFamily="34" charset="0"/>
              </a:rPr>
              <a:t> Specifics about each type of leave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>
                <a:cs typeface="Arial" panose="020B0604020202020204" pitchFamily="34" charset="0"/>
              </a:rPr>
              <a:t> Sick Leave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>
                <a:cs typeface="Arial" panose="020B0604020202020204" pitchFamily="34" charset="0"/>
              </a:rPr>
              <a:t> Personal Necessity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>
                <a:cs typeface="Arial" panose="020B0604020202020204" pitchFamily="34" charset="0"/>
              </a:rPr>
              <a:t> Personal Business</a:t>
            </a:r>
            <a:br>
              <a:rPr lang="en-US" sz="3200" dirty="0">
                <a:cs typeface="Arial" panose="020B0604020202020204" pitchFamily="34" charset="0"/>
              </a:rPr>
            </a:br>
            <a:endParaRPr lang="en-US" sz="3200" dirty="0">
              <a:cs typeface="Arial" panose="020B0604020202020204" pitchFamily="34" charset="0"/>
            </a:endParaRPr>
          </a:p>
          <a:p>
            <a:pPr marL="400050" indent="-400050">
              <a:buAutoNum type="romanUcPeriod"/>
            </a:pPr>
            <a:r>
              <a:rPr lang="en-US" sz="3200" dirty="0">
                <a:cs typeface="Arial" panose="020B0604020202020204" pitchFamily="34" charset="0"/>
              </a:rPr>
              <a:t> Other things about these leaves</a:t>
            </a:r>
          </a:p>
          <a:p>
            <a:pPr marL="400050" indent="-400050">
              <a:buAutoNum type="romanUcPeriod"/>
            </a:pPr>
            <a:endParaRPr lang="en-US" sz="3200" dirty="0">
              <a:cs typeface="Arial" panose="020B0604020202020204" pitchFamily="34" charset="0"/>
            </a:endParaRPr>
          </a:p>
          <a:p>
            <a:pPr marL="12065">
              <a:lnSpc>
                <a:spcPct val="100000"/>
              </a:lnSpc>
              <a:spcBef>
                <a:spcPts val="1945"/>
              </a:spcBef>
              <a:tabLst>
                <a:tab pos="556895" algn="l"/>
              </a:tabLst>
            </a:pPr>
            <a:endParaRPr lang="en-US" sz="3200" spc="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786B-4BC0-ED46-B186-7A8B2869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876339"/>
            <a:ext cx="15544799" cy="830997"/>
          </a:xfrm>
        </p:spPr>
        <p:txBody>
          <a:bodyPr/>
          <a:lstStyle/>
          <a:p>
            <a:r>
              <a:rPr lang="en-US" sz="5400" dirty="0">
                <a:cs typeface="Arial" panose="020B0604020202020204" pitchFamily="34" charset="0"/>
              </a:rPr>
              <a:t>II. How do I know how much of each leave I have?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DFE5A-27F8-62B1-1328-CC9986B5A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1" y="2793720"/>
            <a:ext cx="14362712" cy="49244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Sick Leave: see the bottom of your pay stub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B0179A66-572A-41F2-B6C5-7BA75EC9AA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067436"/>
            <a:ext cx="4400550" cy="323850"/>
          </a:xfrm>
          <a:prstGeom prst="rect">
            <a:avLst/>
          </a:prstGeom>
        </p:spPr>
      </p:pic>
      <p:pic>
        <p:nvPicPr>
          <p:cNvPr id="6" name="Picture 5" descr="A white rectangular box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7267AB9A-1452-9F3A-00B4-B3F161A35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617864"/>
            <a:ext cx="12847879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7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786B-4BC0-ED46-B186-7A8B2869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876339"/>
            <a:ext cx="15544799" cy="830997"/>
          </a:xfrm>
        </p:spPr>
        <p:txBody>
          <a:bodyPr/>
          <a:lstStyle/>
          <a:p>
            <a:r>
              <a:rPr lang="en-US" sz="5400" dirty="0">
                <a:cs typeface="Arial" panose="020B0604020202020204" pitchFamily="34" charset="0"/>
              </a:rPr>
              <a:t>II. How do I know how much of each leave I have?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DFE5A-27F8-62B1-1328-CC9986B5A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1" y="2793720"/>
            <a:ext cx="14362712" cy="307776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Note, for faculty with multiple banks of sick leave, the check stub you review will have your balance for that assignment. A full-time check stub will show a full-time sick leave balance, an overload check stub will show overload sick leave and a summer school check will show a summer school balance.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B0179A66-572A-41F2-B6C5-7BA75EC9AA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067436"/>
            <a:ext cx="44005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78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786B-4BC0-ED46-B186-7A8B2869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876339"/>
            <a:ext cx="15544799" cy="830997"/>
          </a:xfrm>
        </p:spPr>
        <p:txBody>
          <a:bodyPr/>
          <a:lstStyle/>
          <a:p>
            <a:r>
              <a:rPr lang="en-US" sz="5400" dirty="0">
                <a:cs typeface="Arial" panose="020B0604020202020204" pitchFamily="34" charset="0"/>
              </a:rPr>
              <a:t>II. How do I know how much of each leave I have?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DFE5A-27F8-62B1-1328-CC9986B5A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1" y="2793720"/>
            <a:ext cx="14362712" cy="73866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Personal Necessity Leave: Article 9.4.1.1: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Six (6) days of accrued sick leave may be used during any fiscal year by the employee in cases of personal necessity.</a:t>
            </a:r>
          </a:p>
          <a:p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Who has it? Tenured/Tenure Track, LTT, and Adjunct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way to use sick time for other purposes than you being sick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(however, if you don't have ay sick time, then you don't have any Personal Necessity time either)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B0179A66-572A-41F2-B6C5-7BA75EC9AAC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0" y="2067436"/>
            <a:ext cx="44005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755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786B-4BC0-ED46-B186-7A8B2869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876339"/>
            <a:ext cx="15544799" cy="830997"/>
          </a:xfrm>
        </p:spPr>
        <p:txBody>
          <a:bodyPr/>
          <a:lstStyle/>
          <a:p>
            <a:r>
              <a:rPr lang="en-US" sz="5400" dirty="0">
                <a:cs typeface="Arial" panose="020B0604020202020204" pitchFamily="34" charset="0"/>
              </a:rPr>
              <a:t>II. How do I know how much of each leave I have?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DFE5A-27F8-62B1-1328-CC9986B5A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1" y="2793720"/>
            <a:ext cx="14362712" cy="73866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Personal Business Leave: Article 9.9.1: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Each full-time contract/regular employee may be granted a maximum of two (2) days per academic year. Unused personal business days do not accrue or carry over from one year to the next.</a:t>
            </a:r>
            <a:br>
              <a:rPr lang="en-US" sz="4000" dirty="0"/>
            </a:b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Who gets it? Tenured/Tenure Track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Not from sick time. Use it or lose it.</a:t>
            </a:r>
            <a:br>
              <a:rPr lang="en-US" sz="4000" dirty="0"/>
            </a:b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When can I use it: Fall or Spring (not summer)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B0179A66-572A-41F2-B6C5-7BA75EC9AAC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0" y="2067436"/>
            <a:ext cx="44005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0076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786B-4BC0-ED46-B186-7A8B2869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876339"/>
            <a:ext cx="15544799" cy="830997"/>
          </a:xfrm>
        </p:spPr>
        <p:txBody>
          <a:bodyPr/>
          <a:lstStyle/>
          <a:p>
            <a:r>
              <a:rPr lang="en-US" sz="5400" dirty="0">
                <a:cs typeface="Arial" panose="020B0604020202020204" pitchFamily="34" charset="0"/>
              </a:rPr>
              <a:t>III. General Conditions for all paid leaves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DFE5A-27F8-62B1-1328-CC9986B5A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1" y="2793720"/>
            <a:ext cx="14362712" cy="615553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cs typeface="Arial" panose="020B0604020202020204" pitchFamily="34" charset="0"/>
              </a:rPr>
              <a:t>(Article 9.2)</a:t>
            </a:r>
            <a:br>
              <a:rPr lang="en-US" sz="4000" dirty="0">
                <a:cs typeface="Arial" panose="020B0604020202020204" pitchFamily="34" charset="0"/>
              </a:rPr>
            </a:br>
            <a:endParaRPr lang="en-US" sz="40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Must notify appropriate Area Dean </a:t>
            </a:r>
            <a:br>
              <a:rPr lang="en-US" sz="4000" dirty="0"/>
            </a:b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Documentation can be required for any absence.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Documentation is required for any absence in excess of 10 days</a:t>
            </a:r>
            <a:br>
              <a:rPr lang="en-US" sz="4000" dirty="0"/>
            </a:b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Gainful employment disallowed while on paid leave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B0179A66-572A-41F2-B6C5-7BA75EC9AA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067436"/>
            <a:ext cx="44005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7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1413</Words>
  <Application>Microsoft Macintosh PowerPoint</Application>
  <PresentationFormat>Custom</PresentationFormat>
  <Paragraphs>130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PowerPoint Presentation</vt:lpstr>
      <vt:lpstr>I. Poll about absence reports</vt:lpstr>
      <vt:lpstr>Your LRCFT Team</vt:lpstr>
      <vt:lpstr>Overview:</vt:lpstr>
      <vt:lpstr>II. How do I know how much of each leave I have?</vt:lpstr>
      <vt:lpstr>II. How do I know how much of each leave I have?</vt:lpstr>
      <vt:lpstr>II. How do I know how much of each leave I have?</vt:lpstr>
      <vt:lpstr>II. How do I know how much of each leave I have?</vt:lpstr>
      <vt:lpstr>III. General Conditions for all paid leaves</vt:lpstr>
      <vt:lpstr>IVA. Specifics about sick leave</vt:lpstr>
      <vt:lpstr>IVA. Specifics about sick leave</vt:lpstr>
      <vt:lpstr>IVB. Specifics about personal necessity leave</vt:lpstr>
      <vt:lpstr>IVB. Specifics about personal necessity leave</vt:lpstr>
      <vt:lpstr>So, who is "an immediate family member?"</vt:lpstr>
      <vt:lpstr>So, who is "an immediate family member?"</vt:lpstr>
      <vt:lpstr>So, who is NOT "an immediate family member?"</vt:lpstr>
      <vt:lpstr>IVB. Specifics about personal business leave</vt:lpstr>
      <vt:lpstr>IVB. Specifics about personal business leave</vt:lpstr>
      <vt:lpstr>IVB. Specifics about personal business leave</vt:lpstr>
      <vt:lpstr>V. Other things about these leaves</vt:lpstr>
      <vt:lpstr>V. Other things about these leaves</vt:lpstr>
      <vt:lpstr>V. Other things about these leaves</vt:lpstr>
      <vt:lpstr>V. Other things about these leaves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Belinda Lum Presentation</dc:title>
  <dc:creator>Robyn Waxman</dc:creator>
  <cp:keywords>DAE3I4Kd2rM,BAEdZccAS2k</cp:keywords>
  <cp:lastModifiedBy>William Miller</cp:lastModifiedBy>
  <cp:revision>28</cp:revision>
  <dcterms:created xsi:type="dcterms:W3CDTF">2022-02-01T21:38:39Z</dcterms:created>
  <dcterms:modified xsi:type="dcterms:W3CDTF">2023-10-27T00:51:11Z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2022-02-01T00:00:00Z</vt:filetime>
  </property>
  <property fmtid="{D5CDD505-2E9C-101B-9397-08002B2CF9AE}" pid="3" name="Creator">
    <vt:lpwstr>Canva</vt:lpwstr>
  </property>
  <property fmtid="{D5CDD505-2E9C-101B-9397-08002B2CF9AE}" pid="4" name="LastSaved">
    <vt:filetime>2022-02-01T00:00:00Z</vt:filetime>
  </property>
</Properties>
</file>