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17"/>
  </p:notesMasterIdLst>
  <p:handoutMasterIdLst>
    <p:handoutMasterId r:id="rId18"/>
  </p:handoutMasterIdLst>
  <p:sldIdLst>
    <p:sldId id="299" r:id="rId2"/>
    <p:sldId id="300" r:id="rId3"/>
    <p:sldId id="301" r:id="rId4"/>
    <p:sldId id="302" r:id="rId5"/>
    <p:sldId id="297" r:id="rId6"/>
    <p:sldId id="281" r:id="rId7"/>
    <p:sldId id="303" r:id="rId8"/>
    <p:sldId id="292" r:id="rId9"/>
    <p:sldId id="291" r:id="rId10"/>
    <p:sldId id="278" r:id="rId11"/>
    <p:sldId id="269" r:id="rId12"/>
    <p:sldId id="294" r:id="rId13"/>
    <p:sldId id="296" r:id="rId14"/>
    <p:sldId id="304" r:id="rId15"/>
    <p:sldId id="305" r:id="rId16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6CBF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34" y="-90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804248-37BF-4706-9F99-70734E930D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A46A6F-408D-4E05-AD24-521187C960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7BD3C15-22BD-4355-853C-79FE08AF0944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931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90CCA2-4D38-42A6-B161-97EFFBA5F2A7}" type="slidenum">
              <a:rPr lang="en-US"/>
              <a:pPr/>
              <a:t>11</a:t>
            </a:fld>
            <a:endParaRPr lang="en-US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AC4E7C-92BE-4024-9E2A-6B9D90698927}" type="slidenum">
              <a:rPr lang="en-US"/>
              <a:pPr/>
              <a:t>12</a:t>
            </a:fld>
            <a:endParaRPr lang="en-US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8C81DD-570B-4D72-8461-14118BB6C9D8}" type="slidenum">
              <a:rPr lang="en-US"/>
              <a:pPr/>
              <a:t>13</a:t>
            </a:fld>
            <a:endParaRPr lang="en-US"/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 txBox="1">
            <a:spLocks noGrp="1"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97254A7-8E47-4A0A-A91C-539DAB93B845}" type="slidenum">
              <a:rPr lang="en-US" sz="1200"/>
              <a:pPr algn="r"/>
              <a:t>14</a:t>
            </a:fld>
            <a:endParaRPr lang="en-US" sz="1200"/>
          </a:p>
        </p:txBody>
      </p:sp>
      <p:sp>
        <p:nvSpPr>
          <p:cNvPr id="1024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ABOUT 403 MILLION DOLLARS IN NONPROP 98 FUNDING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C496A0-37D2-4E5E-B64C-27AFA1E8B374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952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General Fund</a:t>
            </a:r>
          </a:p>
          <a:p>
            <a:pPr eaLnBrk="1" hangingPunct="1"/>
            <a:r>
              <a:rPr lang="en-US" smtClean="0"/>
              <a:t>2002-03 $76.7 b</a:t>
            </a:r>
          </a:p>
          <a:p>
            <a:pPr eaLnBrk="1" hangingPunct="1"/>
            <a:r>
              <a:rPr lang="en-US" smtClean="0"/>
              <a:t>2004-05  $79.1 b</a:t>
            </a:r>
          </a:p>
          <a:p>
            <a:pPr eaLnBrk="1" hangingPunct="1"/>
            <a:r>
              <a:rPr lang="en-US" smtClean="0"/>
              <a:t>2005-06 $90 b</a:t>
            </a:r>
          </a:p>
          <a:p>
            <a:pPr eaLnBrk="1" hangingPunct="1"/>
            <a:r>
              <a:rPr lang="en-US" smtClean="0"/>
              <a:t>2006-07  $101.1 b</a:t>
            </a:r>
          </a:p>
          <a:p>
            <a:pPr eaLnBrk="1" hangingPunct="1"/>
            <a:r>
              <a:rPr lang="en-US" smtClean="0"/>
              <a:t>Personal income tax 45%</a:t>
            </a:r>
          </a:p>
          <a:p>
            <a:pPr eaLnBrk="1" hangingPunct="1"/>
            <a:r>
              <a:rPr lang="en-US" smtClean="0"/>
              <a:t>Property Tax ARE LOCAL USED TO OFFSET PROP 98 FROM GENERAL FUND</a:t>
            </a:r>
          </a:p>
          <a:p>
            <a:pPr eaLnBrk="1" hangingPunct="1"/>
            <a:r>
              <a:rPr lang="en-US" smtClean="0"/>
              <a:t>Sales tax 32%   6 cents state sales tax, 5 cents general fund, 0.5 cents health social services, 0.5 cents law</a:t>
            </a:r>
          </a:p>
          <a:p>
            <a:pPr eaLnBrk="1" hangingPunct="1"/>
            <a:r>
              <a:rPr lang="en-US" smtClean="0"/>
              <a:t>Corporate tax 9%</a:t>
            </a:r>
          </a:p>
          <a:p>
            <a:pPr eaLnBrk="1" hangingPunct="1"/>
            <a:r>
              <a:rPr lang="en-US" smtClean="0"/>
              <a:t>Others (sin taxes, estate, insurance premiums) 14%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DEFICITS </a:t>
            </a:r>
          </a:p>
          <a:p>
            <a:pPr eaLnBrk="1" hangingPunct="1"/>
            <a:r>
              <a:rPr lang="en-US" smtClean="0"/>
              <a:t>2002-03  $23.6 b</a:t>
            </a:r>
          </a:p>
          <a:p>
            <a:pPr eaLnBrk="1" hangingPunct="1"/>
            <a:r>
              <a:rPr lang="en-US" smtClean="0"/>
              <a:t>2003-04  $38.2 b</a:t>
            </a:r>
          </a:p>
          <a:p>
            <a:pPr eaLnBrk="1" hangingPunct="1"/>
            <a:r>
              <a:rPr lang="en-US" smtClean="0"/>
              <a:t>2004-05  $16 b</a:t>
            </a:r>
          </a:p>
          <a:p>
            <a:pPr eaLnBrk="1" hangingPunct="1"/>
            <a:r>
              <a:rPr lang="en-US" smtClean="0"/>
              <a:t>2005-06  $9.1 b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B5341C6-3BDE-4040-ABEE-B217B8BADD09}" type="slidenum">
              <a:rPr lang="en-US" sz="1200"/>
              <a:pPr algn="r"/>
              <a:t>3</a:t>
            </a:fld>
            <a:endParaRPr lang="en-US" sz="1200"/>
          </a:p>
        </p:txBody>
      </p:sp>
      <p:sp>
        <p:nvSpPr>
          <p:cNvPr id="972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484C524-ADA3-4224-9840-C2874E6E0D97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ABOUT 403 MILLION DOLLARS IN NONPROP 98 FUNDING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6821F9-E481-4192-8AC7-B674E45ED5CE}" type="slidenum">
              <a:rPr lang="en-US"/>
              <a:pPr/>
              <a:t>6</a:t>
            </a:fld>
            <a:endParaRPr lang="en-US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ABOUT 403 MILLION DOLLARS IN NONPROP 98 FUNDING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6F7685A-D813-4513-8EC9-F19E62FF8784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1003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ABOUT 403 MILLION DOLLARS IN NONPROP 98 FUNDING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046D76-BB82-4DEE-AC54-A7C8336E75FF}" type="slidenum">
              <a:rPr lang="en-US"/>
              <a:pPr/>
              <a:t>8</a:t>
            </a:fld>
            <a:endParaRPr lang="en-US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REVENUES</a:t>
            </a:r>
          </a:p>
          <a:p>
            <a:pPr eaLnBrk="1" hangingPunct="1"/>
            <a:r>
              <a:rPr lang="en-US" b="1" smtClean="0"/>
              <a:t>CONTINUING</a:t>
            </a:r>
          </a:p>
          <a:p>
            <a:pPr eaLnBrk="1" hangingPunct="1"/>
            <a:r>
              <a:rPr lang="en-US" smtClean="0"/>
              <a:t>Program Based Funding</a:t>
            </a:r>
          </a:p>
          <a:p>
            <a:pPr eaLnBrk="1" hangingPunct="1"/>
            <a:r>
              <a:rPr lang="en-US" smtClean="0"/>
              <a:t>     FTES ($3,750)</a:t>
            </a:r>
          </a:p>
          <a:p>
            <a:pPr eaLnBrk="1" hangingPunct="1"/>
            <a:r>
              <a:rPr lang="en-US" smtClean="0"/>
              <a:t>     COLA</a:t>
            </a:r>
          </a:p>
          <a:p>
            <a:pPr eaLnBrk="1" hangingPunct="1"/>
            <a:r>
              <a:rPr lang="en-US" smtClean="0"/>
              <a:t>     Growth</a:t>
            </a:r>
          </a:p>
          <a:p>
            <a:pPr eaLnBrk="1" hangingPunct="1"/>
            <a:r>
              <a:rPr lang="en-US" smtClean="0"/>
              <a:t>Equalization</a:t>
            </a:r>
          </a:p>
          <a:p>
            <a:pPr eaLnBrk="1" hangingPunct="1"/>
            <a:r>
              <a:rPr lang="en-US" smtClean="0"/>
              <a:t>Program Improvement Funds</a:t>
            </a:r>
          </a:p>
          <a:p>
            <a:pPr eaLnBrk="1" hangingPunct="1"/>
            <a:r>
              <a:rPr lang="en-US" smtClean="0"/>
              <a:t>Basic Skills Growth Base ($814,467)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ONE TIME ONLY</a:t>
            </a:r>
            <a:endParaRPr lang="en-US" smtClean="0"/>
          </a:p>
          <a:p>
            <a:pPr eaLnBrk="1" hangingPunct="1"/>
            <a:r>
              <a:rPr lang="en-US" smtClean="0"/>
              <a:t>Lottery</a:t>
            </a:r>
          </a:p>
          <a:p>
            <a:pPr eaLnBrk="1" hangingPunct="1"/>
            <a:r>
              <a:rPr lang="en-US" smtClean="0"/>
              <a:t>Basic Skills Above Growth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70DC4E-F885-48BD-89B4-2FD32BFE0C42}" type="slidenum">
              <a:rPr lang="en-US"/>
              <a:pPr/>
              <a:t>9</a:t>
            </a:fld>
            <a:endParaRPr lang="en-US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REVENUES</a:t>
            </a:r>
          </a:p>
          <a:p>
            <a:pPr eaLnBrk="1" hangingPunct="1"/>
            <a:r>
              <a:rPr lang="en-US" b="1" smtClean="0"/>
              <a:t>CONTINUING</a:t>
            </a:r>
          </a:p>
          <a:p>
            <a:pPr eaLnBrk="1" hangingPunct="1"/>
            <a:r>
              <a:rPr lang="en-US" smtClean="0"/>
              <a:t>Program Based Funding</a:t>
            </a:r>
          </a:p>
          <a:p>
            <a:pPr eaLnBrk="1" hangingPunct="1"/>
            <a:r>
              <a:rPr lang="en-US" smtClean="0"/>
              <a:t>     FTES ($3,750)</a:t>
            </a:r>
          </a:p>
          <a:p>
            <a:pPr eaLnBrk="1" hangingPunct="1"/>
            <a:r>
              <a:rPr lang="en-US" smtClean="0"/>
              <a:t>     COLA</a:t>
            </a:r>
          </a:p>
          <a:p>
            <a:pPr eaLnBrk="1" hangingPunct="1"/>
            <a:r>
              <a:rPr lang="en-US" smtClean="0"/>
              <a:t>     Growth</a:t>
            </a:r>
          </a:p>
          <a:p>
            <a:pPr eaLnBrk="1" hangingPunct="1"/>
            <a:r>
              <a:rPr lang="en-US" smtClean="0"/>
              <a:t>Equalization</a:t>
            </a:r>
          </a:p>
          <a:p>
            <a:pPr eaLnBrk="1" hangingPunct="1"/>
            <a:r>
              <a:rPr lang="en-US" smtClean="0"/>
              <a:t>Program Improvement Funds</a:t>
            </a:r>
          </a:p>
          <a:p>
            <a:pPr eaLnBrk="1" hangingPunct="1"/>
            <a:r>
              <a:rPr lang="en-US" smtClean="0"/>
              <a:t>Basic Skills Growth Base ($814,467)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ONE TIME ONLY</a:t>
            </a:r>
            <a:endParaRPr lang="en-US" smtClean="0"/>
          </a:p>
          <a:p>
            <a:pPr eaLnBrk="1" hangingPunct="1"/>
            <a:r>
              <a:rPr lang="en-US" smtClean="0"/>
              <a:t>Lottery</a:t>
            </a:r>
          </a:p>
          <a:p>
            <a:pPr eaLnBrk="1" hangingPunct="1"/>
            <a:r>
              <a:rPr lang="en-US" smtClean="0"/>
              <a:t>Basic Skills Above Growth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AD53A6-3784-40EB-994C-11940959A3C5}" type="slidenum">
              <a:rPr lang="en-US"/>
              <a:pPr/>
              <a:t>10</a:t>
            </a:fld>
            <a:endParaRPr lang="en-US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REVENUES</a:t>
            </a:r>
          </a:p>
          <a:p>
            <a:pPr eaLnBrk="1" hangingPunct="1"/>
            <a:r>
              <a:rPr lang="en-US" b="1" smtClean="0"/>
              <a:t>CONTINUING</a:t>
            </a:r>
          </a:p>
          <a:p>
            <a:pPr eaLnBrk="1" hangingPunct="1"/>
            <a:r>
              <a:rPr lang="en-US" smtClean="0"/>
              <a:t>Program Based Funding</a:t>
            </a:r>
          </a:p>
          <a:p>
            <a:pPr eaLnBrk="1" hangingPunct="1"/>
            <a:r>
              <a:rPr lang="en-US" smtClean="0"/>
              <a:t>     FTES ($3,750)</a:t>
            </a:r>
          </a:p>
          <a:p>
            <a:pPr eaLnBrk="1" hangingPunct="1"/>
            <a:r>
              <a:rPr lang="en-US" smtClean="0"/>
              <a:t>     COLA</a:t>
            </a:r>
          </a:p>
          <a:p>
            <a:pPr eaLnBrk="1" hangingPunct="1"/>
            <a:r>
              <a:rPr lang="en-US" smtClean="0"/>
              <a:t>     Growth</a:t>
            </a:r>
          </a:p>
          <a:p>
            <a:pPr eaLnBrk="1" hangingPunct="1"/>
            <a:r>
              <a:rPr lang="en-US" smtClean="0"/>
              <a:t>Equalization</a:t>
            </a:r>
          </a:p>
          <a:p>
            <a:pPr eaLnBrk="1" hangingPunct="1"/>
            <a:r>
              <a:rPr lang="en-US" smtClean="0"/>
              <a:t>Program Improvement Funds</a:t>
            </a:r>
          </a:p>
          <a:p>
            <a:pPr eaLnBrk="1" hangingPunct="1"/>
            <a:r>
              <a:rPr lang="en-US" smtClean="0"/>
              <a:t>Basic Skills Growth Base ($814,467)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ONE TIME ONLY</a:t>
            </a:r>
            <a:endParaRPr lang="en-US" smtClean="0"/>
          </a:p>
          <a:p>
            <a:pPr eaLnBrk="1" hangingPunct="1"/>
            <a:r>
              <a:rPr lang="en-US" smtClean="0"/>
              <a:t>Lottery</a:t>
            </a:r>
          </a:p>
          <a:p>
            <a:pPr eaLnBrk="1" hangingPunct="1"/>
            <a:r>
              <a:rPr lang="en-US" smtClean="0"/>
              <a:t>Basic Skills Above Growth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5E6B33-B9AF-41B9-89BC-7C4C06220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FAA7A8-5277-483B-8638-B0813C4AA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048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D00FBD-720D-45EF-A7CD-02C63E0EBF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C29AB1-B7F8-413D-84D7-CEC91AE69C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33BF9E-3510-46A7-B3B9-05D0DDAC40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B9AAE-90B7-4539-897D-088B15685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D3D33-4F1B-4855-9E5A-25670DCEE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0A8C7A-86ED-489B-A764-899487125C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075BFD-874B-4A21-99A8-E9F5B27D63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DF5644-047B-4256-B579-733A2BD78E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2F75C7-AF38-420A-947E-68C533173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6160B-9269-4574-8530-BFDE19897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C185E4-2764-43C6-89DA-80CBBF6CF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 noChangeArrowheads="1"/>
          </p:cNvPicPr>
          <p:nvPr userDrawn="1"/>
        </p:nvPicPr>
        <p:blipFill>
          <a:blip r:embed="rId15">
            <a:lum bright="26000" contrast="-30000"/>
          </a:blip>
          <a:srcRect/>
          <a:stretch>
            <a:fillRect/>
          </a:stretch>
        </p:blipFill>
        <p:spPr bwMode="auto">
          <a:xfrm>
            <a:off x="228600" y="228600"/>
            <a:ext cx="8610600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 descr="final_art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191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34D3E3-DF90-4099-8E02-0DC8348369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  <p:sldLayoutId id="2147483665" r:id="rId12"/>
    <p:sldLayoutId id="2147483664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4E50E5F-9199-46C0-8E07-3FF4FC216FDE}" type="slidenum">
              <a:rPr lang="en-US" sz="1400"/>
              <a:pPr algn="r"/>
              <a:t>1</a:t>
            </a:fld>
            <a:endParaRPr lang="en-US" sz="1400"/>
          </a:p>
        </p:txBody>
      </p:sp>
      <p:pic>
        <p:nvPicPr>
          <p:cNvPr id="921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384BF1-00A5-42BA-B67B-706551D31DAD}" type="slidenum">
              <a:rPr lang="en-US"/>
              <a:pPr/>
              <a:t>10</a:t>
            </a:fld>
            <a:endParaRPr lang="en-US"/>
          </a:p>
        </p:txBody>
      </p:sp>
      <p:sp>
        <p:nvSpPr>
          <p:cNvPr id="52227" name="Text Box 28"/>
          <p:cNvSpPr txBox="1">
            <a:spLocks noChangeArrowheads="1"/>
          </p:cNvSpPr>
          <p:nvPr/>
        </p:nvSpPr>
        <p:spPr bwMode="auto">
          <a:xfrm>
            <a:off x="4953000" y="2057400"/>
            <a:ext cx="966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latin typeface="Times" pitchFamily="18" charset="0"/>
              </a:rPr>
              <a:t>64.01%</a:t>
            </a:r>
          </a:p>
        </p:txBody>
      </p:sp>
      <p:sp>
        <p:nvSpPr>
          <p:cNvPr id="52228" name="Line 14"/>
          <p:cNvSpPr>
            <a:spLocks noChangeAspect="1" noChangeShapeType="1"/>
          </p:cNvSpPr>
          <p:nvPr/>
        </p:nvSpPr>
        <p:spPr bwMode="auto">
          <a:xfrm>
            <a:off x="6248400" y="4800600"/>
            <a:ext cx="1588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Text Box 15"/>
          <p:cNvSpPr txBox="1">
            <a:spLocks noChangeAspect="1" noChangeArrowheads="1"/>
          </p:cNvSpPr>
          <p:nvPr/>
        </p:nvSpPr>
        <p:spPr bwMode="auto">
          <a:xfrm>
            <a:off x="4724400" y="4038600"/>
            <a:ext cx="3124200" cy="762000"/>
          </a:xfrm>
          <a:prstGeom prst="rect">
            <a:avLst/>
          </a:prstGeom>
          <a:solidFill>
            <a:schemeClr val="accent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2000" b="1">
                <a:latin typeface="Times" pitchFamily="18" charset="0"/>
              </a:rPr>
              <a:t>MEDICAL, DENTAL</a:t>
            </a:r>
          </a:p>
          <a:p>
            <a:pPr algn="ctr" eaLnBrk="0" hangingPunct="0"/>
            <a:r>
              <a:rPr lang="en-US" sz="2000" b="1">
                <a:latin typeface="Times" pitchFamily="18" charset="0"/>
              </a:rPr>
              <a:t>STRS, PERS</a:t>
            </a:r>
          </a:p>
        </p:txBody>
      </p:sp>
      <p:sp>
        <p:nvSpPr>
          <p:cNvPr id="52230" name="Text Box 24"/>
          <p:cNvSpPr txBox="1">
            <a:spLocks noChangeAspect="1" noChangeArrowheads="1"/>
          </p:cNvSpPr>
          <p:nvPr/>
        </p:nvSpPr>
        <p:spPr bwMode="auto">
          <a:xfrm>
            <a:off x="4572000" y="5181600"/>
            <a:ext cx="3581400" cy="14478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latin typeface="Times" pitchFamily="18" charset="0"/>
              </a:rPr>
              <a:t>OTHER REVENUE</a:t>
            </a:r>
            <a:r>
              <a:rPr lang="en-US" sz="1000" b="1">
                <a:latin typeface="Times" pitchFamily="18" charset="0"/>
              </a:rPr>
              <a:t>        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Times" pitchFamily="18" charset="0"/>
              </a:rPr>
              <a:t>Adjunct Office Hour &amp; Medical Rebate, Salary Savings, Leave Carryover, etc.</a:t>
            </a:r>
            <a:endParaRPr lang="en-US" sz="1600" b="1">
              <a:latin typeface="Times" pitchFamily="18" charset="0"/>
            </a:endParaRPr>
          </a:p>
        </p:txBody>
      </p:sp>
      <p:sp>
        <p:nvSpPr>
          <p:cNvPr id="52231" name="Text Box 25"/>
          <p:cNvSpPr txBox="1">
            <a:spLocks noChangeAspect="1" noChangeArrowheads="1"/>
          </p:cNvSpPr>
          <p:nvPr/>
        </p:nvSpPr>
        <p:spPr bwMode="auto">
          <a:xfrm>
            <a:off x="304800" y="5334000"/>
            <a:ext cx="3505200" cy="1295400"/>
          </a:xfrm>
          <a:prstGeom prst="rect">
            <a:avLst/>
          </a:prstGeom>
          <a:solidFill>
            <a:schemeClr val="accent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400" b="1">
                <a:latin typeface="Times" pitchFamily="18" charset="0"/>
              </a:rPr>
              <a:t>OTHER COSTS</a:t>
            </a:r>
          </a:p>
          <a:p>
            <a:pPr eaLnBrk="0" hangingPunct="0"/>
            <a:r>
              <a:rPr lang="en-US" sz="1600">
                <a:latin typeface="Times" pitchFamily="18" charset="0"/>
              </a:rPr>
              <a:t>Class/Step Increases</a:t>
            </a:r>
          </a:p>
          <a:p>
            <a:pPr eaLnBrk="0" hangingPunct="0"/>
            <a:r>
              <a:rPr lang="en-US" sz="1600">
                <a:latin typeface="Times" pitchFamily="18" charset="0"/>
              </a:rPr>
              <a:t>Stipend Adjustments           </a:t>
            </a:r>
          </a:p>
          <a:p>
            <a:pPr eaLnBrk="0" hangingPunct="0"/>
            <a:r>
              <a:rPr lang="en-US" sz="1600">
                <a:latin typeface="Times" pitchFamily="18" charset="0"/>
              </a:rPr>
              <a:t>Cost for Adjunct Office Hours/Medical</a:t>
            </a:r>
          </a:p>
        </p:txBody>
      </p:sp>
      <p:sp>
        <p:nvSpPr>
          <p:cNvPr id="52232" name="Text Box 26"/>
          <p:cNvSpPr txBox="1">
            <a:spLocks noChangeAspect="1" noChangeArrowheads="1"/>
          </p:cNvSpPr>
          <p:nvPr/>
        </p:nvSpPr>
        <p:spPr bwMode="auto">
          <a:xfrm>
            <a:off x="304800" y="4114800"/>
            <a:ext cx="3733800" cy="68103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2800" b="1">
                <a:solidFill>
                  <a:srgbClr val="FF121B"/>
                </a:solidFill>
                <a:latin typeface="Times" pitchFamily="18" charset="0"/>
              </a:rPr>
              <a:t>SALARY SCHEDULE</a:t>
            </a:r>
            <a:endParaRPr lang="en-US" sz="2800" b="1">
              <a:latin typeface="Times" pitchFamily="18" charset="0"/>
            </a:endParaRPr>
          </a:p>
        </p:txBody>
      </p:sp>
      <p:sp>
        <p:nvSpPr>
          <p:cNvPr id="52233" name="Line 31"/>
          <p:cNvSpPr>
            <a:spLocks noChangeShapeType="1"/>
          </p:cNvSpPr>
          <p:nvPr/>
        </p:nvSpPr>
        <p:spPr bwMode="auto">
          <a:xfrm flipH="1">
            <a:off x="3810000" y="5867400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4" name="Line 32"/>
          <p:cNvSpPr>
            <a:spLocks noChangeShapeType="1"/>
          </p:cNvSpPr>
          <p:nvPr/>
        </p:nvSpPr>
        <p:spPr bwMode="auto">
          <a:xfrm flipV="1">
            <a:off x="2057400" y="48768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Text Box 21"/>
          <p:cNvSpPr txBox="1">
            <a:spLocks noChangeAspect="1" noChangeArrowheads="1"/>
          </p:cNvSpPr>
          <p:nvPr/>
        </p:nvSpPr>
        <p:spPr bwMode="auto">
          <a:xfrm>
            <a:off x="4191000" y="2514600"/>
            <a:ext cx="3962400" cy="10668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3200" b="1">
                <a:solidFill>
                  <a:srgbClr val="FF121B"/>
                </a:solidFill>
                <a:latin typeface="Times" pitchFamily="18" charset="0"/>
              </a:rPr>
              <a:t>FACULTY BUCKET</a:t>
            </a:r>
          </a:p>
          <a:p>
            <a:pPr algn="ctr" eaLnBrk="0" hangingPunct="0"/>
            <a:r>
              <a:rPr lang="en-US" sz="2800" b="1">
                <a:solidFill>
                  <a:srgbClr val="FF121B"/>
                </a:solidFill>
                <a:latin typeface="Times" pitchFamily="18" charset="0"/>
              </a:rPr>
              <a:t>DEFICIT=-$6,743,552</a:t>
            </a:r>
          </a:p>
        </p:txBody>
      </p:sp>
      <p:sp>
        <p:nvSpPr>
          <p:cNvPr id="52236" name="Line 27"/>
          <p:cNvSpPr>
            <a:spLocks noChangeAspect="1" noChangeShapeType="1"/>
          </p:cNvSpPr>
          <p:nvPr/>
        </p:nvSpPr>
        <p:spPr bwMode="auto">
          <a:xfrm>
            <a:off x="6172200" y="2057400"/>
            <a:ext cx="3175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7" name="Text Box 33"/>
          <p:cNvSpPr txBox="1">
            <a:spLocks noChangeAspect="1" noChangeArrowheads="1"/>
          </p:cNvSpPr>
          <p:nvPr/>
        </p:nvSpPr>
        <p:spPr bwMode="auto">
          <a:xfrm>
            <a:off x="3962400" y="304800"/>
            <a:ext cx="4343400" cy="17526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en-US" sz="2800" b="1">
                <a:latin typeface="Times" pitchFamily="18" charset="0"/>
              </a:rPr>
              <a:t>SALARIES &amp; BENEFITS</a:t>
            </a:r>
          </a:p>
          <a:p>
            <a:r>
              <a:rPr lang="en-US" sz="2400" b="1"/>
              <a:t>2010-11=$226,724,000</a:t>
            </a:r>
          </a:p>
          <a:p>
            <a:r>
              <a:rPr lang="en-US" sz="2400" b="1"/>
              <a:t>2011-12=$216,774,000 </a:t>
            </a:r>
          </a:p>
          <a:p>
            <a:r>
              <a:rPr lang="en-US" sz="2400" b="1">
                <a:solidFill>
                  <a:srgbClr val="FF0000"/>
                </a:solidFill>
              </a:rPr>
              <a:t>DEFICIT=-$10,536,200</a:t>
            </a:r>
          </a:p>
        </p:txBody>
      </p:sp>
      <p:sp>
        <p:nvSpPr>
          <p:cNvPr id="52238" name="Line 38"/>
          <p:cNvSpPr>
            <a:spLocks noChangeShapeType="1"/>
          </p:cNvSpPr>
          <p:nvPr/>
        </p:nvSpPr>
        <p:spPr bwMode="auto">
          <a:xfrm>
            <a:off x="6248400" y="3657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AA1862-F88D-414E-8281-216A016E5E85}" type="slidenum">
              <a:rPr lang="en-US"/>
              <a:pPr/>
              <a:t>11</a:t>
            </a:fld>
            <a:endParaRPr 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LRCFT BUCKET HITS 2011-12</a:t>
            </a:r>
            <a:r>
              <a:rPr lang="en-US" sz="4000" smtClean="0"/>
              <a:t> 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868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GENERAL APPORTIONMENT LOSS</a:t>
            </a:r>
            <a:r>
              <a:rPr lang="en-US" sz="2000" b="1" smtClean="0"/>
              <a:t>	</a:t>
            </a:r>
            <a:r>
              <a:rPr lang="en-US" sz="2400" b="1" smtClean="0">
                <a:solidFill>
                  <a:srgbClr val="FF0000"/>
                </a:solidFill>
              </a:rPr>
              <a:t>$</a:t>
            </a:r>
            <a:r>
              <a:rPr lang="en-US" sz="2400" b="1" smtClean="0">
                <a:solidFill>
                  <a:srgbClr val="FF121B"/>
                </a:solidFill>
              </a:rPr>
              <a:t>6,743,552</a:t>
            </a:r>
            <a:r>
              <a:rPr lang="en-US" sz="2400" b="1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STEP COSTS (2%)</a:t>
            </a:r>
            <a:r>
              <a:rPr lang="en-US" sz="2000" b="1" smtClean="0"/>
              <a:t>				</a:t>
            </a:r>
            <a:r>
              <a:rPr lang="en-US" sz="2400" b="1" smtClean="0">
                <a:solidFill>
                  <a:srgbClr val="FF0000"/>
                </a:solidFill>
              </a:rPr>
              <a:t>$2,500,000</a:t>
            </a:r>
            <a:r>
              <a:rPr lang="en-US" sz="2400" b="1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MED. INSURANCE INCREASE 	</a:t>
            </a:r>
            <a:r>
              <a:rPr lang="en-US" sz="2000" b="1" smtClean="0"/>
              <a:t>	</a:t>
            </a:r>
            <a:r>
              <a:rPr lang="en-US" sz="2400" b="1" smtClean="0"/>
              <a:t>$3,480,000 </a:t>
            </a:r>
            <a:r>
              <a:rPr lang="en-US" sz="1400" b="1" smtClean="0"/>
              <a:t>Out of Pocket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/>
              <a:t>CURRENTLY $97.20/month	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	</a:t>
            </a:r>
            <a:r>
              <a:rPr lang="en-US" sz="2400" b="1" smtClean="0">
                <a:solidFill>
                  <a:srgbClr val="FF0000"/>
                </a:solidFill>
              </a:rPr>
              <a:t>INCREASE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FF0000"/>
                </a:solidFill>
              </a:rPr>
              <a:t>+$143.31 Kaiser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FF0000"/>
                </a:solidFill>
              </a:rPr>
              <a:t>+$187.95 Health Net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FF0000"/>
                </a:solidFill>
              </a:rPr>
              <a:t>+$257.85 PPO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CATEGORICAL CUTS 		</a:t>
            </a:r>
            <a:r>
              <a:rPr lang="en-US" sz="2000" b="1" smtClean="0"/>
              <a:t>	</a:t>
            </a:r>
            <a:r>
              <a:rPr lang="en-US" sz="2400" b="1" smtClean="0"/>
              <a:t>$      0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/>
              <a:t>	</a:t>
            </a:r>
            <a:r>
              <a:rPr lang="en-US" sz="1800" b="1" smtClean="0"/>
              <a:t>PT EQUITY/PT OFFICE HOURS/PT MEDICAL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/>
              <a:t>	</a:t>
            </a:r>
            <a:endParaRPr lang="en-US" sz="28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smtClean="0">
                <a:solidFill>
                  <a:srgbClr val="FF0000"/>
                </a:solidFill>
              </a:rPr>
              <a:t>TOTAL REDUCTIONS/COSTS</a:t>
            </a:r>
            <a:r>
              <a:rPr lang="en-US" sz="2000" b="1" smtClean="0">
                <a:solidFill>
                  <a:srgbClr val="FF0000"/>
                </a:solidFill>
              </a:rPr>
              <a:t> 	</a:t>
            </a:r>
            <a:r>
              <a:rPr lang="en-US" sz="2800" b="1" smtClean="0">
                <a:solidFill>
                  <a:srgbClr val="FF0000"/>
                </a:solidFill>
              </a:rPr>
              <a:t>$9,243,552</a:t>
            </a:r>
            <a:r>
              <a:rPr lang="en-US" sz="2000" smtClean="0"/>
              <a:t> </a:t>
            </a:r>
          </a:p>
        </p:txBody>
      </p:sp>
      <p:sp>
        <p:nvSpPr>
          <p:cNvPr id="54277" name="Line 15"/>
          <p:cNvSpPr>
            <a:spLocks noChangeShapeType="1"/>
          </p:cNvSpPr>
          <p:nvPr/>
        </p:nvSpPr>
        <p:spPr bwMode="auto">
          <a:xfrm>
            <a:off x="5562600" y="5715000"/>
            <a:ext cx="2286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995C41-A367-48E3-AF96-836F54800A36}" type="slidenum">
              <a:rPr lang="en-US"/>
              <a:pPr/>
              <a:t>12</a:t>
            </a:fld>
            <a:endParaRPr 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5438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POSSIBLE 2011-12 BUDGET ADJUSTMENTS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5344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GROWTH		 			</a:t>
            </a:r>
            <a:r>
              <a:rPr lang="en-US" sz="2400" b="1" smtClean="0">
                <a:solidFill>
                  <a:srgbClr val="FF0000"/>
                </a:solidFill>
              </a:rPr>
              <a:t>$2,500,000</a:t>
            </a:r>
            <a:r>
              <a:rPr lang="en-US" sz="2400" b="1" smtClean="0"/>
              <a:t> 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PROPERTY TAX BACKFILL 	 	</a:t>
            </a:r>
            <a:r>
              <a:rPr lang="en-US" sz="2400" b="1" smtClean="0">
                <a:solidFill>
                  <a:srgbClr val="FF0000"/>
                </a:solidFill>
              </a:rPr>
              <a:t>$1,250,000</a:t>
            </a:r>
            <a:r>
              <a:rPr lang="en-US" sz="2400" b="1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LOTTERY 					</a:t>
            </a:r>
            <a:r>
              <a:rPr lang="en-US" sz="2400" b="1" smtClean="0">
                <a:solidFill>
                  <a:srgbClr val="FF0000"/>
                </a:solidFill>
              </a:rPr>
              <a:t>$1,250,000</a:t>
            </a:r>
            <a:r>
              <a:rPr lang="en-US" sz="2400" b="1" smtClean="0"/>
              <a:t> 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REDUCE MORE SECTIONS 2.5% 	</a:t>
            </a:r>
            <a:r>
              <a:rPr lang="en-US" sz="2400" b="1" smtClean="0">
                <a:solidFill>
                  <a:srgbClr val="FF0000"/>
                </a:solidFill>
              </a:rPr>
              <a:t>$1,250,000</a:t>
            </a:r>
            <a:r>
              <a:rPr lang="en-US" sz="2400" b="1" smtClean="0"/>
              <a:t> 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MEDICAL INSURANCE 			$3,480,000 </a:t>
            </a:r>
            <a:r>
              <a:rPr lang="en-US" sz="1400" b="1" smtClean="0"/>
              <a:t>out of pocket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TOTAL RESOURCES/SAVINGS		 </a:t>
            </a:r>
            <a:r>
              <a:rPr lang="en-US" sz="2800" b="1" smtClean="0">
                <a:solidFill>
                  <a:srgbClr val="FF0000"/>
                </a:solidFill>
              </a:rPr>
              <a:t>$6,250,000</a:t>
            </a:r>
            <a:r>
              <a:rPr lang="en-US" sz="2800" smtClean="0"/>
              <a:t> 	***</a:t>
            </a:r>
            <a:r>
              <a:rPr lang="en-US" sz="2000" b="1" smtClean="0"/>
              <a:t>ALL ESTIMATES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rgbClr val="FF0000"/>
                </a:solidFill>
              </a:rPr>
              <a:t>NEED APPROXIMATELY </a:t>
            </a:r>
            <a:r>
              <a:rPr lang="en-US" b="1" smtClean="0">
                <a:solidFill>
                  <a:srgbClr val="FF0000"/>
                </a:solidFill>
              </a:rPr>
              <a:t>$3,000,000</a:t>
            </a:r>
            <a:r>
              <a:rPr lang="en-US" sz="2400" b="1" smtClean="0">
                <a:solidFill>
                  <a:srgbClr val="FF0000"/>
                </a:solidFill>
              </a:rPr>
              <a:t> MORE CUTS TO THE BUCKET.  </a:t>
            </a:r>
          </a:p>
        </p:txBody>
      </p:sp>
      <p:sp>
        <p:nvSpPr>
          <p:cNvPr id="62469" name="Line 9"/>
          <p:cNvSpPr>
            <a:spLocks noChangeShapeType="1"/>
          </p:cNvSpPr>
          <p:nvPr/>
        </p:nvSpPr>
        <p:spPr bwMode="auto">
          <a:xfrm>
            <a:off x="5943600" y="4495800"/>
            <a:ext cx="2057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72016A-D1B3-4400-97D6-DF503B982AAB}" type="slidenum">
              <a:rPr lang="en-US"/>
              <a:pPr/>
              <a:t>13</a:t>
            </a:fld>
            <a:endParaRPr lang="en-US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5438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OTHER LRCFT 2011-12 OPTIONS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763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NO ADJUNCT OFFICE HOURS			$1,153,565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NO TYPE A OR B LEAVES			$1,194,804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REDUCE SALARY SCHEDULE			$1,222,000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	1% DECREASE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DEPT CHAIR REASSIGNED/STIPENDS	$1,254,400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FREEZE SALARY SCHEDULE			$2,500,000</a:t>
            </a: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NO SUMMER CLASSES				$5,983,892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EA7A138-7828-44A0-AAE2-BEBBC452C745}" type="slidenum">
              <a:rPr lang="en-US" sz="1400"/>
              <a:pPr algn="r"/>
              <a:t>14</a:t>
            </a:fld>
            <a:endParaRPr lang="en-US" sz="1400"/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tx1"/>
                </a:solidFill>
              </a:rPr>
              <a:t>IF THE BALLOT INITIATIVE </a:t>
            </a:r>
            <a:r>
              <a:rPr lang="en-US" sz="4000" b="1" smtClean="0">
                <a:solidFill>
                  <a:srgbClr val="FF0000"/>
                </a:solidFill>
              </a:rPr>
              <a:t>FAILS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83820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/>
              <a:t>$900 MILLION REDUCTION IN BASE APPORTIONMENT TO COMMUNITY COLLEGES</a:t>
            </a:r>
          </a:p>
          <a:p>
            <a:endParaRPr lang="en-US" sz="2800" b="1"/>
          </a:p>
          <a:p>
            <a:r>
              <a:rPr lang="en-US" sz="2800" b="1"/>
              <a:t>LAO PROPOSAL</a:t>
            </a:r>
          </a:p>
          <a:p>
            <a:pPr lvl="1">
              <a:buFontTx/>
              <a:buChar char="•"/>
            </a:pPr>
            <a:r>
              <a:rPr lang="en-US" sz="2400" b="1"/>
              <a:t>90-UNIT CAP ON EACH STUDENT'S TAXPAYER-SUBSIDIZED CREDITS ($250 MILLION) </a:t>
            </a:r>
          </a:p>
          <a:p>
            <a:pPr lvl="1">
              <a:buFontTx/>
              <a:buChar char="•"/>
            </a:pPr>
            <a:endParaRPr lang="en-US" sz="2400" b="1"/>
          </a:p>
          <a:p>
            <a:pPr lvl="1">
              <a:buFontTx/>
              <a:buChar char="•"/>
            </a:pPr>
            <a:r>
              <a:rPr lang="en-US" sz="2400" b="1"/>
              <a:t>INCREASE COMMUNITY COLLEGE FEES FROM $26/UNIT TO $66/UNIT ($170 MILLION) </a:t>
            </a:r>
          </a:p>
          <a:p>
            <a:pPr lvl="1">
              <a:buFontTx/>
              <a:buChar char="•"/>
            </a:pPr>
            <a:endParaRPr lang="en-US" sz="2400" b="1"/>
          </a:p>
          <a:p>
            <a:pPr lvl="1">
              <a:buFontTx/>
              <a:buChar char="•"/>
            </a:pPr>
            <a:r>
              <a:rPr lang="en-US" sz="2400" b="1"/>
              <a:t>ELIMINATE STATE SUBSIDY FOR INTERCOLLEGIATE ATHLETICS ($55 MILLION)</a:t>
            </a:r>
          </a:p>
          <a:p>
            <a:pPr>
              <a:buFontTx/>
              <a:buChar char="•"/>
            </a:pPr>
            <a:endParaRPr lang="en-US" sz="2400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 IF THE BALLOT INITIATIVE </a:t>
            </a:r>
            <a:r>
              <a:rPr lang="en-US" sz="4000" b="1" smtClean="0">
                <a:solidFill>
                  <a:srgbClr val="FF0000"/>
                </a:solidFill>
              </a:rPr>
              <a:t>FAILS</a:t>
            </a:r>
            <a:r>
              <a:rPr lang="en-US" sz="4000" b="1" smtClean="0"/>
              <a:t> 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5181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b="1" smtClean="0"/>
              <a:t>LOS RIOS BUDGET CUTS</a:t>
            </a:r>
          </a:p>
          <a:p>
            <a:pPr>
              <a:lnSpc>
                <a:spcPct val="90000"/>
              </a:lnSpc>
            </a:pPr>
            <a:r>
              <a:rPr lang="en-US" sz="2800" b="1" smtClean="0"/>
              <a:t>WITH PASSAGE OF TAX INITIATIVE</a:t>
            </a:r>
          </a:p>
          <a:p>
            <a:pPr lvl="1">
              <a:lnSpc>
                <a:spcPct val="90000"/>
              </a:lnSpc>
            </a:pPr>
            <a:r>
              <a:rPr lang="en-US" sz="2400" b="1" smtClean="0"/>
              <a:t>$13.2 MILLION DEFICIT</a:t>
            </a:r>
          </a:p>
          <a:p>
            <a:pPr lvl="1">
              <a:lnSpc>
                <a:spcPct val="90000"/>
              </a:lnSpc>
            </a:pPr>
            <a:r>
              <a:rPr lang="en-US" sz="2400" b="1" smtClean="0"/>
              <a:t>LRCFT BUCKET HIT</a:t>
            </a:r>
            <a:r>
              <a:rPr lang="en-US" sz="2400" b="1" smtClean="0">
                <a:solidFill>
                  <a:srgbClr val="FF0000"/>
                </a:solidFill>
              </a:rPr>
              <a:t>=$6.7 MILLION</a:t>
            </a:r>
          </a:p>
          <a:p>
            <a:pPr>
              <a:lnSpc>
                <a:spcPct val="90000"/>
              </a:lnSpc>
            </a:pPr>
            <a:r>
              <a:rPr lang="en-US" sz="2800" b="1" smtClean="0"/>
              <a:t>FAILURE OF TAX INITIATIVE, FUNDING OF PROP 98 </a:t>
            </a:r>
          </a:p>
          <a:p>
            <a:pPr lvl="1">
              <a:lnSpc>
                <a:spcPct val="90000"/>
              </a:lnSpc>
            </a:pPr>
            <a:r>
              <a:rPr lang="en-US" sz="2400" b="1" smtClean="0"/>
              <a:t>$23.2 MILLION DEFICIT</a:t>
            </a:r>
          </a:p>
          <a:p>
            <a:pPr lvl="1">
              <a:lnSpc>
                <a:spcPct val="90000"/>
              </a:lnSpc>
            </a:pPr>
            <a:r>
              <a:rPr lang="en-US" sz="2400" b="1" smtClean="0"/>
              <a:t>LRCFT BUCKET HIT</a:t>
            </a:r>
            <a:r>
              <a:rPr lang="en-US" sz="2400" b="1" smtClean="0">
                <a:solidFill>
                  <a:srgbClr val="FF0000"/>
                </a:solidFill>
              </a:rPr>
              <a:t>=$11.9 MILLION</a:t>
            </a:r>
            <a:endParaRPr lang="en-US" sz="2400" b="1" smtClean="0"/>
          </a:p>
          <a:p>
            <a:pPr>
              <a:lnSpc>
                <a:spcPct val="90000"/>
              </a:lnSpc>
            </a:pPr>
            <a:r>
              <a:rPr lang="en-US" sz="2800" b="1" smtClean="0"/>
              <a:t>FAILURE OF TAX INITIAITVE, SUSPENSION OF PROP 98</a:t>
            </a:r>
          </a:p>
          <a:p>
            <a:pPr lvl="1">
              <a:lnSpc>
                <a:spcPct val="90000"/>
              </a:lnSpc>
            </a:pPr>
            <a:r>
              <a:rPr lang="en-US" sz="2400" b="1" smtClean="0"/>
              <a:t>$35.9 MILLION DEFICIT</a:t>
            </a:r>
          </a:p>
          <a:p>
            <a:pPr lvl="1">
              <a:lnSpc>
                <a:spcPct val="90000"/>
              </a:lnSpc>
            </a:pPr>
            <a:r>
              <a:rPr lang="en-US" sz="2400" b="1" smtClean="0"/>
              <a:t>LRCFT BUCKET HIT</a:t>
            </a:r>
            <a:r>
              <a:rPr lang="en-US" sz="2400" b="1" smtClean="0">
                <a:solidFill>
                  <a:srgbClr val="FF0000"/>
                </a:solidFill>
              </a:rPr>
              <a:t>=$18.4 MILLION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D3D7939-DF20-493B-94FE-C0C2E1DAAB63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152400"/>
            <a:ext cx="75438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STATE BUDGET</a:t>
            </a:r>
          </a:p>
        </p:txBody>
      </p:sp>
      <p:sp>
        <p:nvSpPr>
          <p:cNvPr id="94212" name="Text Box 5"/>
          <p:cNvSpPr txBox="1">
            <a:spLocks noChangeArrowheads="1"/>
          </p:cNvSpPr>
          <p:nvPr/>
        </p:nvSpPr>
        <p:spPr bwMode="auto">
          <a:xfrm>
            <a:off x="381000" y="4876800"/>
            <a:ext cx="3352800" cy="1755775"/>
          </a:xfrm>
          <a:prstGeom prst="rect">
            <a:avLst/>
          </a:prstGeom>
          <a:noFill/>
          <a:ln w="76200">
            <a:solidFill>
              <a:srgbClr val="FF0000"/>
            </a:solidFill>
            <a:prstDash val="lg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OPERATING DEFICIT </a:t>
            </a:r>
            <a:endParaRPr lang="en-US" sz="1600" b="1">
              <a:solidFill>
                <a:srgbClr val="FF0000"/>
              </a:solidFill>
            </a:endParaRPr>
          </a:p>
          <a:p>
            <a:r>
              <a:rPr lang="en-US" sz="1600" b="1">
                <a:solidFill>
                  <a:srgbClr val="FF0000"/>
                </a:solidFill>
              </a:rPr>
              <a:t>2007-08=$ 5.5 Billion</a:t>
            </a:r>
          </a:p>
          <a:p>
            <a:r>
              <a:rPr lang="en-US" sz="1600" b="1">
                <a:solidFill>
                  <a:srgbClr val="FF0000"/>
                </a:solidFill>
              </a:rPr>
              <a:t>2008-09=$27.8 Billion</a:t>
            </a:r>
          </a:p>
          <a:p>
            <a:r>
              <a:rPr lang="en-US" sz="1600" b="1">
                <a:solidFill>
                  <a:srgbClr val="FF0000"/>
                </a:solidFill>
              </a:rPr>
              <a:t>2009-10=$45.9 Billion</a:t>
            </a:r>
          </a:p>
          <a:p>
            <a:r>
              <a:rPr lang="en-US" sz="1600" b="1">
                <a:solidFill>
                  <a:srgbClr val="FF0000"/>
                </a:solidFill>
              </a:rPr>
              <a:t>2010-11=$14.4 Billion</a:t>
            </a:r>
          </a:p>
          <a:p>
            <a:r>
              <a:rPr lang="en-US" sz="1600" b="1">
                <a:solidFill>
                  <a:srgbClr val="FF0000"/>
                </a:solidFill>
              </a:rPr>
              <a:t>2011-12=$25.4 Billion</a:t>
            </a:r>
          </a:p>
        </p:txBody>
      </p:sp>
      <p:sp>
        <p:nvSpPr>
          <p:cNvPr id="94213" name="Text Box 11"/>
          <p:cNvSpPr txBox="1">
            <a:spLocks noChangeArrowheads="1"/>
          </p:cNvSpPr>
          <p:nvPr/>
        </p:nvSpPr>
        <p:spPr bwMode="auto">
          <a:xfrm>
            <a:off x="3657600" y="1447800"/>
            <a:ext cx="5029200" cy="65563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STATE OF CALIFORNIA</a:t>
            </a:r>
          </a:p>
        </p:txBody>
      </p:sp>
      <p:sp>
        <p:nvSpPr>
          <p:cNvPr id="94214" name="Text Box 12"/>
          <p:cNvSpPr txBox="1">
            <a:spLocks noChangeArrowheads="1"/>
          </p:cNvSpPr>
          <p:nvPr/>
        </p:nvSpPr>
        <p:spPr bwMode="auto">
          <a:xfrm>
            <a:off x="3657600" y="2133600"/>
            <a:ext cx="3124200" cy="22098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GENERAL FUND</a:t>
            </a:r>
          </a:p>
          <a:p>
            <a:pPr>
              <a:lnSpc>
                <a:spcPct val="115000"/>
              </a:lnSpc>
            </a:pPr>
            <a:endParaRPr lang="en-US" sz="1200" b="1"/>
          </a:p>
          <a:p>
            <a:pPr>
              <a:lnSpc>
                <a:spcPct val="115000"/>
              </a:lnSpc>
            </a:pPr>
            <a:r>
              <a:rPr lang="en-US" sz="1600" b="1"/>
              <a:t>2007-08=$102.3 Billion </a:t>
            </a:r>
          </a:p>
          <a:p>
            <a:pPr>
              <a:lnSpc>
                <a:spcPct val="115000"/>
              </a:lnSpc>
            </a:pPr>
            <a:r>
              <a:rPr lang="en-US" sz="1600" b="1"/>
              <a:t>2008-09=  $91.5 Billion</a:t>
            </a:r>
          </a:p>
          <a:p>
            <a:pPr>
              <a:lnSpc>
                <a:spcPct val="115000"/>
              </a:lnSpc>
            </a:pPr>
            <a:r>
              <a:rPr lang="en-US" sz="1600" b="1"/>
              <a:t>2009-10=  $84.6 Billion</a:t>
            </a:r>
          </a:p>
          <a:p>
            <a:pPr>
              <a:lnSpc>
                <a:spcPct val="115000"/>
              </a:lnSpc>
            </a:pPr>
            <a:r>
              <a:rPr lang="en-US" sz="1600" b="1"/>
              <a:t>2010-11=  $84.6 Billion</a:t>
            </a:r>
          </a:p>
          <a:p>
            <a:pPr>
              <a:lnSpc>
                <a:spcPct val="115000"/>
              </a:lnSpc>
            </a:pPr>
            <a:r>
              <a:rPr lang="en-US" sz="1600" b="1"/>
              <a:t>2011-12=  $86.3 Billion (est.)</a:t>
            </a:r>
          </a:p>
        </p:txBody>
      </p:sp>
      <p:sp>
        <p:nvSpPr>
          <p:cNvPr id="94215" name="Line 13"/>
          <p:cNvSpPr>
            <a:spLocks noChangeShapeType="1"/>
          </p:cNvSpPr>
          <p:nvPr/>
        </p:nvSpPr>
        <p:spPr bwMode="auto">
          <a:xfrm>
            <a:off x="5257800" y="44196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4216" name="Text Box 14"/>
          <p:cNvSpPr txBox="1">
            <a:spLocks noChangeArrowheads="1"/>
          </p:cNvSpPr>
          <p:nvPr/>
        </p:nvSpPr>
        <p:spPr bwMode="auto">
          <a:xfrm>
            <a:off x="4343400" y="4953000"/>
            <a:ext cx="3776663" cy="15113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SERVICES</a:t>
            </a:r>
          </a:p>
          <a:p>
            <a:r>
              <a:rPr lang="en-US" sz="1600" b="1"/>
              <a:t>K-14 Prop 98 (45%)</a:t>
            </a:r>
          </a:p>
          <a:p>
            <a:r>
              <a:rPr lang="en-US" sz="1600" b="1"/>
              <a:t>HIGHER EDUCATION (7%)</a:t>
            </a:r>
          </a:p>
          <a:p>
            <a:r>
              <a:rPr lang="en-US" sz="1600" b="1"/>
              <a:t>HEALTH &amp; HUMAN SERVICES (29%)</a:t>
            </a:r>
          </a:p>
          <a:p>
            <a:r>
              <a:rPr lang="en-US" sz="1600" b="1"/>
              <a:t>CORRECTIONS (10%)</a:t>
            </a:r>
            <a:endParaRPr lang="en-US" sz="2400" b="1"/>
          </a:p>
        </p:txBody>
      </p:sp>
      <p:sp>
        <p:nvSpPr>
          <p:cNvPr id="94217" name="Text Box 15"/>
          <p:cNvSpPr txBox="1">
            <a:spLocks noChangeArrowheads="1"/>
          </p:cNvSpPr>
          <p:nvPr/>
        </p:nvSpPr>
        <p:spPr bwMode="auto">
          <a:xfrm>
            <a:off x="304800" y="1447800"/>
            <a:ext cx="2717800" cy="27924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REVENUES</a:t>
            </a:r>
          </a:p>
          <a:p>
            <a:r>
              <a:rPr lang="en-US" sz="1600" b="1"/>
              <a:t>PERSONAL INCOME TAX</a:t>
            </a:r>
          </a:p>
          <a:p>
            <a:r>
              <a:rPr lang="en-US" sz="1600" b="1"/>
              <a:t>SALES TAX</a:t>
            </a:r>
          </a:p>
          <a:p>
            <a:r>
              <a:rPr lang="en-US" sz="1600" b="1"/>
              <a:t>CORPORATE TAX</a:t>
            </a:r>
          </a:p>
          <a:p>
            <a:r>
              <a:rPr lang="en-US" sz="1600" b="1"/>
              <a:t>FEDERAL FUNDS</a:t>
            </a:r>
          </a:p>
          <a:p>
            <a:r>
              <a:rPr lang="en-US" sz="1600" b="1"/>
              <a:t>SPECIAL FUNDS</a:t>
            </a:r>
          </a:p>
          <a:p>
            <a:r>
              <a:rPr lang="en-US" sz="1600" b="1"/>
              <a:t>    </a:t>
            </a:r>
            <a:r>
              <a:rPr lang="en-US" sz="1400" b="1"/>
              <a:t>Transportation</a:t>
            </a:r>
          </a:p>
          <a:p>
            <a:r>
              <a:rPr lang="en-US" sz="1400" b="1"/>
              <a:t>     VLF</a:t>
            </a:r>
          </a:p>
          <a:p>
            <a:r>
              <a:rPr lang="en-US" sz="1400" b="1"/>
              <a:t>     Vehicle Regis.</a:t>
            </a:r>
          </a:p>
          <a:p>
            <a:r>
              <a:rPr lang="en-US" sz="1600" b="1"/>
              <a:t>SIN TAXES/OTHERS</a:t>
            </a:r>
          </a:p>
        </p:txBody>
      </p:sp>
      <p:sp>
        <p:nvSpPr>
          <p:cNvPr id="94218" name="Line 16"/>
          <p:cNvSpPr>
            <a:spLocks noChangeShapeType="1"/>
          </p:cNvSpPr>
          <p:nvPr/>
        </p:nvSpPr>
        <p:spPr bwMode="auto">
          <a:xfrm>
            <a:off x="3048000" y="1752600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4219" name="Text Box 17"/>
          <p:cNvSpPr txBox="1">
            <a:spLocks noChangeArrowheads="1"/>
          </p:cNvSpPr>
          <p:nvPr/>
        </p:nvSpPr>
        <p:spPr bwMode="auto">
          <a:xfrm>
            <a:off x="6858000" y="2133600"/>
            <a:ext cx="1828800" cy="12636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/>
              <a:t>STATE SPECIAL FUNDS</a:t>
            </a:r>
          </a:p>
        </p:txBody>
      </p:sp>
      <p:sp>
        <p:nvSpPr>
          <p:cNvPr id="94220" name="Text Box 18"/>
          <p:cNvSpPr txBox="1">
            <a:spLocks noChangeArrowheads="1"/>
          </p:cNvSpPr>
          <p:nvPr/>
        </p:nvSpPr>
        <p:spPr bwMode="auto">
          <a:xfrm>
            <a:off x="6858000" y="3429000"/>
            <a:ext cx="1828800" cy="89852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/>
              <a:t>FEDERAL FUNDS</a:t>
            </a:r>
          </a:p>
        </p:txBody>
      </p:sp>
      <p:sp>
        <p:nvSpPr>
          <p:cNvPr id="94221" name="Line 19"/>
          <p:cNvSpPr>
            <a:spLocks noChangeShapeType="1"/>
          </p:cNvSpPr>
          <p:nvPr/>
        </p:nvSpPr>
        <p:spPr bwMode="auto">
          <a:xfrm flipH="1">
            <a:off x="3810000" y="56388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4222" name="Line 20"/>
          <p:cNvSpPr>
            <a:spLocks noChangeShapeType="1"/>
          </p:cNvSpPr>
          <p:nvPr/>
        </p:nvSpPr>
        <p:spPr bwMode="auto">
          <a:xfrm>
            <a:off x="1676400" y="4267200"/>
            <a:ext cx="0" cy="609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70FFAD0-896E-4EDA-999E-69BBC5A0F81A}" type="slidenum">
              <a:rPr lang="en-US" sz="1400"/>
              <a:pPr algn="r"/>
              <a:t>3</a:t>
            </a:fld>
            <a:endParaRPr lang="en-US" sz="1400"/>
          </a:p>
        </p:txBody>
      </p:sp>
      <p:sp>
        <p:nvSpPr>
          <p:cNvPr id="9625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Proposition 98 FORMULA</a:t>
            </a:r>
          </a:p>
        </p:txBody>
      </p:sp>
      <p:sp>
        <p:nvSpPr>
          <p:cNvPr id="962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447800"/>
            <a:ext cx="8534400" cy="35814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FORMULA THAT ESTABLISHES THE MINIMUM LEVEL OF FUNDING FOR K-14 </a:t>
            </a:r>
          </a:p>
          <a:p>
            <a:pPr lvl="1" eaLnBrk="1" hangingPunct="1"/>
            <a:r>
              <a:rPr lang="en-US" sz="2000" b="1" smtClean="0"/>
              <a:t>1988 (50.7%)</a:t>
            </a:r>
          </a:p>
          <a:p>
            <a:pPr lvl="1" eaLnBrk="1" hangingPunct="1"/>
            <a:r>
              <a:rPr lang="en-US" sz="2000" b="1" smtClean="0"/>
              <a:t>DETERMINED BY A SET OF THREE TESTS DEPENDING ON ECONOMIC CONDITIONS.  </a:t>
            </a:r>
          </a:p>
          <a:p>
            <a:pPr lvl="1" eaLnBrk="1" hangingPunct="1"/>
            <a:r>
              <a:rPr lang="en-US" sz="2000" b="1" smtClean="0"/>
              <a:t>89.1% TO K-12, 10.9% TO COMMUNITY COLLEGES</a:t>
            </a:r>
          </a:p>
          <a:p>
            <a:pPr lvl="2" eaLnBrk="1" hangingPunct="1"/>
            <a:r>
              <a:rPr lang="en-US" sz="2000" b="1" smtClean="0"/>
              <a:t>Less than 1% to State Special Schools, the Department of Youth Authority, and the Department of Mental Health</a:t>
            </a:r>
          </a:p>
          <a:p>
            <a:pPr lvl="1" eaLnBrk="1" hangingPunct="1"/>
            <a:r>
              <a:rPr lang="en-US" sz="2000" b="1" smtClean="0"/>
              <a:t>2/3 VOTE FOR SUSPENSION</a:t>
            </a:r>
          </a:p>
        </p:txBody>
      </p:sp>
      <p:grpSp>
        <p:nvGrpSpPr>
          <p:cNvPr id="96261" name="Group 12"/>
          <p:cNvGrpSpPr>
            <a:grpSpLocks/>
          </p:cNvGrpSpPr>
          <p:nvPr/>
        </p:nvGrpSpPr>
        <p:grpSpPr bwMode="auto">
          <a:xfrm>
            <a:off x="457200" y="4953000"/>
            <a:ext cx="8223250" cy="1219200"/>
            <a:chOff x="288" y="3264"/>
            <a:chExt cx="5180" cy="768"/>
          </a:xfrm>
        </p:grpSpPr>
        <p:sp>
          <p:nvSpPr>
            <p:cNvPr id="96262" name="Rectangle 9"/>
            <p:cNvSpPr>
              <a:spLocks noChangeArrowheads="1"/>
            </p:cNvSpPr>
            <p:nvPr/>
          </p:nvSpPr>
          <p:spPr bwMode="auto">
            <a:xfrm>
              <a:off x="3984" y="3600"/>
              <a:ext cx="1440" cy="432"/>
            </a:xfrm>
            <a:prstGeom prst="rect">
              <a:avLst/>
            </a:prstGeom>
            <a:solidFill>
              <a:schemeClr val="accent1"/>
            </a:solidFill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3" name="Rectangle 8"/>
            <p:cNvSpPr>
              <a:spLocks noChangeArrowheads="1"/>
            </p:cNvSpPr>
            <p:nvPr/>
          </p:nvSpPr>
          <p:spPr bwMode="auto">
            <a:xfrm>
              <a:off x="288" y="3600"/>
              <a:ext cx="3648" cy="432"/>
            </a:xfrm>
            <a:prstGeom prst="rect">
              <a:avLst/>
            </a:prstGeom>
            <a:solidFill>
              <a:schemeClr val="accent1"/>
            </a:solidFill>
            <a:ln w="762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4" name="Text Box 4"/>
            <p:cNvSpPr txBox="1">
              <a:spLocks noChangeArrowheads="1"/>
            </p:cNvSpPr>
            <p:nvPr/>
          </p:nvSpPr>
          <p:spPr bwMode="auto">
            <a:xfrm>
              <a:off x="1920" y="3264"/>
              <a:ext cx="187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/>
                <a:t>PROP 98 TOTAL</a:t>
              </a:r>
            </a:p>
          </p:txBody>
        </p:sp>
        <p:sp>
          <p:nvSpPr>
            <p:cNvPr id="96265" name="Text Box 5"/>
            <p:cNvSpPr txBox="1">
              <a:spLocks noChangeArrowheads="1"/>
            </p:cNvSpPr>
            <p:nvPr/>
          </p:nvSpPr>
          <p:spPr bwMode="auto">
            <a:xfrm>
              <a:off x="1478" y="3623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6266" name="Text Box 6"/>
            <p:cNvSpPr txBox="1">
              <a:spLocks noChangeArrowheads="1"/>
            </p:cNvSpPr>
            <p:nvPr/>
          </p:nvSpPr>
          <p:spPr bwMode="auto">
            <a:xfrm>
              <a:off x="1440" y="3600"/>
              <a:ext cx="1260" cy="404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GENERAL FUND</a:t>
              </a:r>
            </a:p>
            <a:p>
              <a:pPr algn="ctr"/>
              <a:r>
                <a:rPr lang="en-US" b="1"/>
                <a:t>70%</a:t>
              </a:r>
            </a:p>
          </p:txBody>
        </p:sp>
        <p:sp>
          <p:nvSpPr>
            <p:cNvPr id="96267" name="Text Box 7"/>
            <p:cNvSpPr txBox="1">
              <a:spLocks noChangeArrowheads="1"/>
            </p:cNvSpPr>
            <p:nvPr/>
          </p:nvSpPr>
          <p:spPr bwMode="auto">
            <a:xfrm>
              <a:off x="3984" y="3600"/>
              <a:ext cx="1484" cy="404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LOCAL PROPERTY </a:t>
              </a:r>
            </a:p>
            <a:p>
              <a:pPr algn="ctr"/>
              <a:r>
                <a:rPr lang="en-US" b="1"/>
                <a:t>TAX 30%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ChangeArrowheads="1"/>
          </p:cNvSpPr>
          <p:nvPr/>
        </p:nvSpPr>
        <p:spPr bwMode="auto">
          <a:xfrm>
            <a:off x="685800" y="152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</a:rPr>
              <a:t>PROP 98 2009-10</a:t>
            </a:r>
          </a:p>
        </p:txBody>
      </p:sp>
      <p:sp>
        <p:nvSpPr>
          <p:cNvPr id="98309" name="Rectangle 3"/>
          <p:cNvSpPr>
            <a:spLocks noChangeArrowheads="1"/>
          </p:cNvSpPr>
          <p:nvPr/>
        </p:nvSpPr>
        <p:spPr bwMode="auto">
          <a:xfrm>
            <a:off x="304800" y="15240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600" b="1"/>
              <a:t>Proposition 98 FUNDING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/>
              <a:t>2007-08 = $56.6 billion.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/>
              <a:t>2008-09 = $49.0 billion.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/>
              <a:t>2009-10 = $49.9 billion.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/>
              <a:t>2010-11=  $49.7 billion.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/>
              <a:t>2011-12=  $49.3 billion proposed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600" b="1"/>
              <a:t>“Maintenance Factor” now stands at $11.2 billion.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/>
              <a:t>ABX4 3 (Evans)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/>
              <a:t>8% split to community colleges</a:t>
            </a:r>
            <a:endParaRPr lang="en-US" sz="32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1849A04-A4F9-494B-BF74-1AB4AE94ECF3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PROP 98 FUNDING</a:t>
            </a:r>
          </a:p>
        </p:txBody>
      </p:sp>
      <p:sp>
        <p:nvSpPr>
          <p:cNvPr id="89092" name="Text Box 5"/>
          <p:cNvSpPr txBox="1">
            <a:spLocks noChangeArrowheads="1"/>
          </p:cNvSpPr>
          <p:nvPr/>
        </p:nvSpPr>
        <p:spPr bwMode="auto">
          <a:xfrm>
            <a:off x="228600" y="1549400"/>
            <a:ext cx="4681538" cy="28511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PROP 98 FOR </a:t>
            </a:r>
          </a:p>
          <a:p>
            <a:r>
              <a:rPr lang="en-US" sz="2800" b="1"/>
              <a:t>COMMUNITY COLLEGES</a:t>
            </a:r>
          </a:p>
          <a:p>
            <a:r>
              <a:rPr lang="en-US" sz="2000" b="1"/>
              <a:t>2008-09	$6,919,589,000 </a:t>
            </a:r>
          </a:p>
          <a:p>
            <a:r>
              <a:rPr lang="en-US" sz="2000" b="1"/>
              <a:t>2009-10	$6,445,322,000</a:t>
            </a:r>
          </a:p>
          <a:p>
            <a:r>
              <a:rPr lang="en-US" sz="2000" b="1"/>
              <a:t>2010-11	$6,441,028,000</a:t>
            </a:r>
          </a:p>
          <a:p>
            <a:r>
              <a:rPr lang="en-US" sz="2000" b="1"/>
              <a:t>2011-12	$6,158,382,000</a:t>
            </a:r>
          </a:p>
          <a:p>
            <a:r>
              <a:rPr lang="en-US" sz="2000" b="1">
                <a:solidFill>
                  <a:srgbClr val="FF0000"/>
                </a:solidFill>
              </a:rPr>
              <a:t>DEFICIT	$  282,646,000 (-4.4%)</a:t>
            </a:r>
          </a:p>
          <a:p>
            <a:r>
              <a:rPr lang="en-US" sz="2000" b="1"/>
              <a:t>	</a:t>
            </a:r>
            <a:r>
              <a:rPr lang="en-US" sz="2000" b="1">
                <a:solidFill>
                  <a:srgbClr val="FF0000"/>
                </a:solidFill>
              </a:rPr>
              <a:t>Since 2008 down -11%</a:t>
            </a:r>
          </a:p>
        </p:txBody>
      </p:sp>
      <p:sp>
        <p:nvSpPr>
          <p:cNvPr id="89093" name="Text Box 6"/>
          <p:cNvSpPr txBox="1">
            <a:spLocks noChangeArrowheads="1"/>
          </p:cNvSpPr>
          <p:nvPr/>
        </p:nvSpPr>
        <p:spPr bwMode="auto">
          <a:xfrm>
            <a:off x="5562600" y="1524000"/>
            <a:ext cx="3381375" cy="17272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/>
              <a:t>GENERAL </a:t>
            </a:r>
          </a:p>
          <a:p>
            <a:pPr algn="ctr">
              <a:lnSpc>
                <a:spcPct val="80000"/>
              </a:lnSpc>
            </a:pPr>
            <a:r>
              <a:rPr lang="en-US" sz="2800" b="1"/>
              <a:t>APPORTIONMENT</a:t>
            </a:r>
          </a:p>
          <a:p>
            <a:pPr algn="ctr">
              <a:lnSpc>
                <a:spcPct val="80000"/>
              </a:lnSpc>
            </a:pPr>
            <a:r>
              <a:rPr lang="en-US" sz="2400" b="1"/>
              <a:t>BASE</a:t>
            </a:r>
          </a:p>
          <a:p>
            <a:pPr algn="ctr">
              <a:lnSpc>
                <a:spcPct val="80000"/>
              </a:lnSpc>
            </a:pPr>
            <a:r>
              <a:rPr lang="en-US" sz="2400" b="1"/>
              <a:t>COLA </a:t>
            </a:r>
          </a:p>
          <a:p>
            <a:pPr algn="ctr">
              <a:lnSpc>
                <a:spcPct val="80000"/>
              </a:lnSpc>
            </a:pPr>
            <a:r>
              <a:rPr lang="en-US" sz="2400" b="1"/>
              <a:t>GROWTH</a:t>
            </a:r>
          </a:p>
        </p:txBody>
      </p:sp>
      <p:sp>
        <p:nvSpPr>
          <p:cNvPr id="89094" name="Text Box 7"/>
          <p:cNvSpPr txBox="1">
            <a:spLocks noChangeArrowheads="1"/>
          </p:cNvSpPr>
          <p:nvPr/>
        </p:nvSpPr>
        <p:spPr bwMode="auto">
          <a:xfrm>
            <a:off x="5581650" y="3505200"/>
            <a:ext cx="3105150" cy="50958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/>
              <a:t>CATEGORICALS</a:t>
            </a:r>
          </a:p>
        </p:txBody>
      </p:sp>
      <p:sp>
        <p:nvSpPr>
          <p:cNvPr id="89095" name="Text Box 10"/>
          <p:cNvSpPr txBox="1">
            <a:spLocks noChangeArrowheads="1"/>
          </p:cNvSpPr>
          <p:nvPr/>
        </p:nvSpPr>
        <p:spPr bwMode="auto">
          <a:xfrm>
            <a:off x="228600" y="4648200"/>
            <a:ext cx="4370388" cy="17843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/>
              <a:t>NON PROP 98 FUNDING</a:t>
            </a:r>
          </a:p>
          <a:p>
            <a:pPr algn="ctr"/>
            <a:r>
              <a:rPr lang="en-US" sz="2000" b="1"/>
              <a:t>LOTTERY</a:t>
            </a:r>
          </a:p>
          <a:p>
            <a:pPr algn="ctr"/>
            <a:r>
              <a:rPr lang="en-US" sz="2000" b="1"/>
              <a:t>MISCELLANEOUS</a:t>
            </a:r>
          </a:p>
          <a:p>
            <a:pPr algn="ctr"/>
            <a:r>
              <a:rPr lang="en-US" sz="2000" b="1"/>
              <a:t>ARRA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6.8% OF STATE/FEDERAL FUNDS</a:t>
            </a:r>
          </a:p>
        </p:txBody>
      </p:sp>
      <p:sp>
        <p:nvSpPr>
          <p:cNvPr id="89096" name="Line 13"/>
          <p:cNvSpPr>
            <a:spLocks noChangeShapeType="1"/>
          </p:cNvSpPr>
          <p:nvPr/>
        </p:nvSpPr>
        <p:spPr bwMode="auto">
          <a:xfrm>
            <a:off x="4953000" y="1981200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097" name="Line 20"/>
          <p:cNvSpPr>
            <a:spLocks noChangeShapeType="1"/>
          </p:cNvSpPr>
          <p:nvPr/>
        </p:nvSpPr>
        <p:spPr bwMode="auto">
          <a:xfrm>
            <a:off x="4953000" y="3733800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0185F7-B57F-4D15-8E3B-8C8BE61AD8E2}" type="slidenum">
              <a:rPr lang="en-US"/>
              <a:pPr/>
              <a:t>6</a:t>
            </a:fld>
            <a:endParaRPr 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COMMUNITY COLLEGE FUNDING 2011-12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381000" y="1371600"/>
            <a:ext cx="83820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$400 MILLION CUT TO APPORTIONMENT</a:t>
            </a:r>
          </a:p>
          <a:p>
            <a:pPr lvl="1">
              <a:buFontTx/>
              <a:buChar char="•"/>
            </a:pPr>
            <a:r>
              <a:rPr lang="en-US" sz="2000" b="1"/>
              <a:t>$17.6 MILLION TO LRCCD</a:t>
            </a:r>
          </a:p>
          <a:p>
            <a:pPr lvl="1">
              <a:buFontTx/>
              <a:buChar char="•"/>
            </a:pPr>
            <a:r>
              <a:rPr lang="en-US" sz="2000" b="1"/>
              <a:t>CHANGE CENSUS DATE/OUTCOMES BASED FUNDING</a:t>
            </a:r>
          </a:p>
          <a:p>
            <a:pPr lvl="1">
              <a:buFontTx/>
              <a:buChar char="•"/>
            </a:pPr>
            <a:r>
              <a:rPr lang="en-US" sz="2000" b="1"/>
              <a:t>TRANSFER/CTE</a:t>
            </a:r>
          </a:p>
          <a:p>
            <a:pPr>
              <a:buFontTx/>
              <a:buChar char="•"/>
            </a:pPr>
            <a:endParaRPr lang="en-US" sz="2000" b="1"/>
          </a:p>
          <a:p>
            <a:r>
              <a:rPr lang="en-US" sz="2400" b="1"/>
              <a:t>STUDENT FEE INCREASE TO $36/UNIT</a:t>
            </a:r>
          </a:p>
          <a:p>
            <a:pPr lvl="1">
              <a:buFontTx/>
              <a:buChar char="•"/>
            </a:pPr>
            <a:r>
              <a:rPr lang="en-US" sz="2000" b="1"/>
              <a:t>$110 MILLION</a:t>
            </a:r>
          </a:p>
          <a:p>
            <a:pPr>
              <a:buFontTx/>
              <a:buChar char="•"/>
            </a:pPr>
            <a:endParaRPr lang="en-US" sz="2000" b="1"/>
          </a:p>
          <a:p>
            <a:r>
              <a:rPr lang="en-US" sz="2400" b="1"/>
              <a:t>GROWTH 1.9%</a:t>
            </a:r>
          </a:p>
          <a:p>
            <a:pPr lvl="1">
              <a:buFontTx/>
              <a:buChar char="•"/>
            </a:pPr>
            <a:r>
              <a:rPr lang="en-US" sz="2000" b="1"/>
              <a:t>$110 MILLION</a:t>
            </a:r>
          </a:p>
          <a:p>
            <a:pPr lvl="1">
              <a:buFontTx/>
              <a:buChar char="•"/>
            </a:pPr>
            <a:r>
              <a:rPr lang="en-US" sz="2000" b="1"/>
              <a:t>$4.8 MILLION TO LRCCD</a:t>
            </a:r>
          </a:p>
          <a:p>
            <a:pPr>
              <a:buFontTx/>
              <a:buChar char="•"/>
            </a:pPr>
            <a:endParaRPr lang="en-US" sz="2000" b="1"/>
          </a:p>
          <a:p>
            <a:r>
              <a:rPr lang="en-US" sz="2400" b="1"/>
              <a:t>$129 MILLION DEFERRAL</a:t>
            </a:r>
          </a:p>
          <a:p>
            <a:pPr>
              <a:buFontTx/>
              <a:buChar char="•"/>
            </a:pPr>
            <a:endParaRPr lang="en-US" sz="2400" b="1"/>
          </a:p>
          <a:p>
            <a:r>
              <a:rPr lang="en-US" sz="2400" b="1"/>
              <a:t>NO CUTS TO CATEGORICALS AND NO COLA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9DE8C37-4E8B-41C8-B6D7-09ED4D4082D8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COMMUNITY COLLEGE FUNDING 2011-12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52400" y="1371600"/>
            <a:ext cx="88392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/>
              <a:t>REQUIRES PASSAGE OF BALLOT INITIATIVE ON TAXES</a:t>
            </a:r>
          </a:p>
          <a:p>
            <a:endParaRPr lang="en-US" sz="2400" b="1"/>
          </a:p>
          <a:p>
            <a:r>
              <a:rPr lang="en-US" sz="2400" b="1"/>
              <a:t>MAINTAIN TEMPORARY TAX CHANGES FOR FIVE YEARS.</a:t>
            </a:r>
            <a:r>
              <a:rPr lang="en-US" b="1"/>
              <a:t> </a:t>
            </a:r>
          </a:p>
          <a:p>
            <a:pPr lvl="1">
              <a:buFontTx/>
              <a:buChar char="•"/>
            </a:pPr>
            <a:r>
              <a:rPr lang="en-US" sz="2400" b="1">
                <a:solidFill>
                  <a:srgbClr val="FF0000"/>
                </a:solidFill>
              </a:rPr>
              <a:t>THESE INCLUDE FUNDING FOR K-14 UNDER PROP 98</a:t>
            </a:r>
          </a:p>
          <a:p>
            <a:pPr lvl="2">
              <a:buFontTx/>
              <a:buChar char="•"/>
            </a:pPr>
            <a:r>
              <a:rPr lang="en-US" sz="2000" b="1"/>
              <a:t>PERSONAL INCOME TAX SURCHARGE OF .25 PERCENT</a:t>
            </a:r>
          </a:p>
          <a:p>
            <a:pPr lvl="2">
              <a:buFontTx/>
              <a:buChar char="•"/>
            </a:pPr>
            <a:r>
              <a:rPr lang="en-US" sz="2000" b="1"/>
              <a:t>CURRENT LEVEL OF DEPENDENT EXEMPTION CREDIT</a:t>
            </a:r>
          </a:p>
          <a:p>
            <a:pPr lvl="2">
              <a:buFontTx/>
              <a:buChar char="•"/>
            </a:pPr>
            <a:r>
              <a:rPr lang="en-US" sz="2000" b="1"/>
              <a:t>MANDATORY SINGLE SALES FACTOR. </a:t>
            </a:r>
          </a:p>
          <a:p>
            <a:pPr lvl="1">
              <a:buFontTx/>
              <a:buChar char="•"/>
            </a:pPr>
            <a:endParaRPr lang="en-US" sz="2000" b="1"/>
          </a:p>
          <a:p>
            <a:pPr lvl="1">
              <a:buFontTx/>
              <a:buChar char="•"/>
            </a:pPr>
            <a:r>
              <a:rPr lang="en-US" sz="2400" b="1"/>
              <a:t>THESE DO NOT INCLUDE FUNDING FOR PROP 98</a:t>
            </a:r>
          </a:p>
          <a:p>
            <a:pPr lvl="1">
              <a:buFontTx/>
              <a:buChar char="•"/>
            </a:pPr>
            <a:r>
              <a:rPr lang="en-US" sz="2400" b="1"/>
              <a:t>THESE WILL GO TO LOCAL COUNTIES AND CITIES</a:t>
            </a:r>
          </a:p>
          <a:p>
            <a:pPr lvl="2">
              <a:buFontTx/>
              <a:buChar char="•"/>
            </a:pPr>
            <a:r>
              <a:rPr lang="en-US" sz="2000" b="1"/>
              <a:t>MAINTAIN SALES TAX RATE OF 6 PERCENT</a:t>
            </a:r>
          </a:p>
          <a:p>
            <a:pPr lvl="2">
              <a:buFontTx/>
              <a:buChar char="•"/>
            </a:pPr>
            <a:r>
              <a:rPr lang="en-US" sz="2000" b="1"/>
              <a:t>MAINTAIN 1.15 PERCENT VEHICLE LICENSE FEE RATE.</a:t>
            </a:r>
            <a:r>
              <a:rPr lang="en-US" sz="2000"/>
              <a:t> 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F145E8-B1D4-40BE-B874-55D5D2882507}" type="slidenum">
              <a:rPr lang="en-US"/>
              <a:pPr/>
              <a:t>8</a:t>
            </a:fld>
            <a:endParaRPr lang="en-US"/>
          </a:p>
        </p:txBody>
      </p:sp>
      <p:sp>
        <p:nvSpPr>
          <p:cNvPr id="48131" name="Text Box 2"/>
          <p:cNvSpPr txBox="1">
            <a:spLocks noChangeAspect="1" noChangeArrowheads="1"/>
          </p:cNvSpPr>
          <p:nvPr/>
        </p:nvSpPr>
        <p:spPr bwMode="auto">
          <a:xfrm>
            <a:off x="1371600" y="457200"/>
            <a:ext cx="2743200" cy="152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3200" b="1">
                <a:latin typeface="Times" pitchFamily="18" charset="0"/>
              </a:rPr>
              <a:t>LOS RIOS</a:t>
            </a:r>
          </a:p>
          <a:p>
            <a:pPr algn="ctr" eaLnBrk="0" hangingPunct="0"/>
            <a:r>
              <a:rPr lang="en-US" sz="3200" b="1">
                <a:latin typeface="Times" pitchFamily="18" charset="0"/>
              </a:rPr>
              <a:t>GEN. APPOR.</a:t>
            </a:r>
          </a:p>
          <a:p>
            <a:pPr algn="ctr" eaLnBrk="0" hangingPunct="0"/>
            <a:r>
              <a:rPr lang="en-US" sz="3200" b="1">
                <a:latin typeface="Times" pitchFamily="18" charset="0"/>
              </a:rPr>
              <a:t>REVENUES</a:t>
            </a:r>
          </a:p>
        </p:txBody>
      </p:sp>
      <p:sp>
        <p:nvSpPr>
          <p:cNvPr id="48132" name="Line 3"/>
          <p:cNvSpPr>
            <a:spLocks noChangeAspect="1" noChangeShapeType="1"/>
          </p:cNvSpPr>
          <p:nvPr/>
        </p:nvSpPr>
        <p:spPr bwMode="auto">
          <a:xfrm>
            <a:off x="4191000" y="1319213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Line 4"/>
          <p:cNvSpPr>
            <a:spLocks noChangeAspect="1" noChangeShapeType="1"/>
          </p:cNvSpPr>
          <p:nvPr/>
        </p:nvSpPr>
        <p:spPr bwMode="auto">
          <a:xfrm>
            <a:off x="4572000" y="762000"/>
            <a:ext cx="1588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Line 5"/>
          <p:cNvSpPr>
            <a:spLocks noChangeAspect="1" noChangeShapeType="1"/>
          </p:cNvSpPr>
          <p:nvPr/>
        </p:nvSpPr>
        <p:spPr bwMode="auto">
          <a:xfrm flipV="1">
            <a:off x="4572000" y="762000"/>
            <a:ext cx="6096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Line 6"/>
          <p:cNvSpPr>
            <a:spLocks noChangeAspect="1" noChangeShapeType="1"/>
          </p:cNvSpPr>
          <p:nvPr/>
        </p:nvSpPr>
        <p:spPr bwMode="auto">
          <a:xfrm>
            <a:off x="4572000" y="1676400"/>
            <a:ext cx="6858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6" name="Text Box 7"/>
          <p:cNvSpPr txBox="1">
            <a:spLocks noChangeAspect="1" noChangeArrowheads="1"/>
          </p:cNvSpPr>
          <p:nvPr/>
        </p:nvSpPr>
        <p:spPr bwMode="auto">
          <a:xfrm flipH="1">
            <a:off x="4648200" y="304800"/>
            <a:ext cx="685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latin typeface="Times" pitchFamily="18" charset="0"/>
              </a:rPr>
              <a:t>20%</a:t>
            </a:r>
          </a:p>
        </p:txBody>
      </p:sp>
      <p:sp>
        <p:nvSpPr>
          <p:cNvPr id="48137" name="Text Box 8"/>
          <p:cNvSpPr txBox="1">
            <a:spLocks noChangeAspect="1" noChangeArrowheads="1"/>
          </p:cNvSpPr>
          <p:nvPr/>
        </p:nvSpPr>
        <p:spPr bwMode="auto">
          <a:xfrm>
            <a:off x="4648200" y="1295400"/>
            <a:ext cx="685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latin typeface="Times" pitchFamily="18" charset="0"/>
              </a:rPr>
              <a:t>80%</a:t>
            </a:r>
          </a:p>
        </p:txBody>
      </p:sp>
      <p:sp>
        <p:nvSpPr>
          <p:cNvPr id="48138" name="Text Box 9"/>
          <p:cNvSpPr txBox="1">
            <a:spLocks noChangeAspect="1" noChangeArrowheads="1"/>
          </p:cNvSpPr>
          <p:nvPr/>
        </p:nvSpPr>
        <p:spPr bwMode="auto">
          <a:xfrm>
            <a:off x="5257800" y="381000"/>
            <a:ext cx="3505200" cy="76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2000" b="1">
                <a:latin typeface="Times" pitchFamily="18" charset="0"/>
              </a:rPr>
              <a:t>PROGRAM DEVELOPMENT</a:t>
            </a:r>
          </a:p>
          <a:p>
            <a:pPr algn="ctr" eaLnBrk="0" hangingPunct="0"/>
            <a:r>
              <a:rPr lang="en-US" sz="2000" b="1">
                <a:latin typeface="Times" pitchFamily="18" charset="0"/>
              </a:rPr>
              <a:t> FUNDS</a:t>
            </a:r>
          </a:p>
        </p:txBody>
      </p:sp>
      <p:sp>
        <p:nvSpPr>
          <p:cNvPr id="48139" name="Text Box 10"/>
          <p:cNvSpPr txBox="1">
            <a:spLocks noChangeAspect="1" noChangeArrowheads="1"/>
          </p:cNvSpPr>
          <p:nvPr/>
        </p:nvSpPr>
        <p:spPr bwMode="auto">
          <a:xfrm>
            <a:off x="5334000" y="1295400"/>
            <a:ext cx="3429000" cy="4794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en-US" sz="2000" b="1">
                <a:latin typeface="Times" pitchFamily="18" charset="0"/>
              </a:rPr>
              <a:t>SALARIES &amp; BENEFITS</a:t>
            </a:r>
          </a:p>
        </p:txBody>
      </p:sp>
      <p:sp>
        <p:nvSpPr>
          <p:cNvPr id="48140" name="Line 11"/>
          <p:cNvSpPr>
            <a:spLocks noChangeAspect="1" noChangeShapeType="1"/>
          </p:cNvSpPr>
          <p:nvPr/>
        </p:nvSpPr>
        <p:spPr bwMode="auto">
          <a:xfrm>
            <a:off x="7277100" y="4114800"/>
            <a:ext cx="1588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Text Box 12"/>
          <p:cNvSpPr txBox="1">
            <a:spLocks noChangeAspect="1" noChangeArrowheads="1"/>
          </p:cNvSpPr>
          <p:nvPr/>
        </p:nvSpPr>
        <p:spPr bwMode="auto">
          <a:xfrm>
            <a:off x="6248400" y="3352800"/>
            <a:ext cx="2514600" cy="6969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2000" b="1">
                <a:latin typeface="Times" pitchFamily="18" charset="0"/>
              </a:rPr>
              <a:t>MEDICAL, DENTAL</a:t>
            </a:r>
          </a:p>
          <a:p>
            <a:pPr algn="ctr" eaLnBrk="0" hangingPunct="0"/>
            <a:r>
              <a:rPr lang="en-US" sz="2000" b="1">
                <a:latin typeface="Times" pitchFamily="18" charset="0"/>
              </a:rPr>
              <a:t>STRS, PERS</a:t>
            </a:r>
          </a:p>
        </p:txBody>
      </p:sp>
      <p:sp>
        <p:nvSpPr>
          <p:cNvPr id="48142" name="Line 13"/>
          <p:cNvSpPr>
            <a:spLocks noChangeAspect="1" noChangeShapeType="1"/>
          </p:cNvSpPr>
          <p:nvPr/>
        </p:nvSpPr>
        <p:spPr bwMode="auto">
          <a:xfrm>
            <a:off x="6172200" y="1774825"/>
            <a:ext cx="1588" cy="342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3" name="Line 14"/>
          <p:cNvSpPr>
            <a:spLocks noChangeAspect="1" noChangeShapeType="1"/>
          </p:cNvSpPr>
          <p:nvPr/>
        </p:nvSpPr>
        <p:spPr bwMode="auto">
          <a:xfrm flipH="1">
            <a:off x="1219200" y="2155825"/>
            <a:ext cx="6096000" cy="31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4" name="Line 15"/>
          <p:cNvSpPr>
            <a:spLocks noChangeAspect="1" noChangeShapeType="1"/>
          </p:cNvSpPr>
          <p:nvPr/>
        </p:nvSpPr>
        <p:spPr bwMode="auto">
          <a:xfrm>
            <a:off x="1219200" y="2133600"/>
            <a:ext cx="7938" cy="1562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5" name="Line 16"/>
          <p:cNvSpPr>
            <a:spLocks noChangeAspect="1" noChangeShapeType="1"/>
          </p:cNvSpPr>
          <p:nvPr/>
        </p:nvSpPr>
        <p:spPr bwMode="auto">
          <a:xfrm>
            <a:off x="3352800" y="2209800"/>
            <a:ext cx="1588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6" name="Line 17"/>
          <p:cNvSpPr>
            <a:spLocks noChangeAspect="1" noChangeShapeType="1"/>
          </p:cNvSpPr>
          <p:nvPr/>
        </p:nvSpPr>
        <p:spPr bwMode="auto">
          <a:xfrm>
            <a:off x="7277100" y="2133600"/>
            <a:ext cx="1588" cy="365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7" name="Text Box 18"/>
          <p:cNvSpPr txBox="1">
            <a:spLocks noChangeAspect="1" noChangeArrowheads="1"/>
          </p:cNvSpPr>
          <p:nvPr/>
        </p:nvSpPr>
        <p:spPr bwMode="auto">
          <a:xfrm>
            <a:off x="5638800" y="2514600"/>
            <a:ext cx="3048000" cy="457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en-US" sz="2400" b="1">
                <a:solidFill>
                  <a:srgbClr val="FF121B"/>
                </a:solidFill>
                <a:latin typeface="Times" pitchFamily="18" charset="0"/>
              </a:rPr>
              <a:t>FACULTY BUCKET</a:t>
            </a:r>
          </a:p>
        </p:txBody>
      </p:sp>
      <p:sp>
        <p:nvSpPr>
          <p:cNvPr id="48148" name="Text Box 19"/>
          <p:cNvSpPr txBox="1">
            <a:spLocks noChangeAspect="1" noChangeArrowheads="1"/>
          </p:cNvSpPr>
          <p:nvPr/>
        </p:nvSpPr>
        <p:spPr bwMode="auto">
          <a:xfrm>
            <a:off x="2514600" y="2667000"/>
            <a:ext cx="1676400" cy="43815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en-US" sz="2000" b="1">
                <a:latin typeface="Times" pitchFamily="18" charset="0"/>
              </a:rPr>
              <a:t>CLASSIFIED</a:t>
            </a:r>
          </a:p>
        </p:txBody>
      </p:sp>
      <p:sp>
        <p:nvSpPr>
          <p:cNvPr id="48149" name="Text Box 20"/>
          <p:cNvSpPr txBox="1">
            <a:spLocks noChangeAspect="1" noChangeArrowheads="1"/>
          </p:cNvSpPr>
          <p:nvPr/>
        </p:nvSpPr>
        <p:spPr bwMode="auto">
          <a:xfrm>
            <a:off x="228600" y="3733800"/>
            <a:ext cx="2133600" cy="1133475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2000" b="1">
                <a:latin typeface="Times" pitchFamily="18" charset="0"/>
              </a:rPr>
              <a:t>ADMIN</a:t>
            </a:r>
          </a:p>
          <a:p>
            <a:pPr algn="ctr" eaLnBrk="0" hangingPunct="0"/>
            <a:r>
              <a:rPr lang="en-US" sz="2000" b="1">
                <a:latin typeface="Times" pitchFamily="18" charset="0"/>
              </a:rPr>
              <a:t>&amp; </a:t>
            </a:r>
          </a:p>
          <a:p>
            <a:pPr algn="ctr" eaLnBrk="0" hangingPunct="0"/>
            <a:r>
              <a:rPr lang="en-US" sz="2000" b="1">
                <a:latin typeface="Times" pitchFamily="18" charset="0"/>
              </a:rPr>
              <a:t>CONFIDENTIAL</a:t>
            </a:r>
          </a:p>
        </p:txBody>
      </p:sp>
      <p:sp>
        <p:nvSpPr>
          <p:cNvPr id="48150" name="Text Box 21"/>
          <p:cNvSpPr txBox="1">
            <a:spLocks noChangeAspect="1" noChangeArrowheads="1"/>
          </p:cNvSpPr>
          <p:nvPr/>
        </p:nvSpPr>
        <p:spPr bwMode="auto">
          <a:xfrm>
            <a:off x="6477000" y="4495800"/>
            <a:ext cx="2209800" cy="22113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latin typeface="Times" pitchFamily="18" charset="0"/>
              </a:rPr>
              <a:t>OTHER REVENUE        </a:t>
            </a:r>
            <a:r>
              <a:rPr lang="en-US" sz="2000">
                <a:latin typeface="Times" pitchFamily="18" charset="0"/>
              </a:rPr>
              <a:t>Adjunct Office Hour &amp; Medical Rebate, Salary Savings, Leave Carryover, etc.</a:t>
            </a:r>
            <a:endParaRPr lang="en-US" sz="2000" b="1">
              <a:latin typeface="Times" pitchFamily="18" charset="0"/>
            </a:endParaRPr>
          </a:p>
        </p:txBody>
      </p:sp>
      <p:sp>
        <p:nvSpPr>
          <p:cNvPr id="48151" name="Text Box 22"/>
          <p:cNvSpPr txBox="1">
            <a:spLocks noChangeAspect="1" noChangeArrowheads="1"/>
          </p:cNvSpPr>
          <p:nvPr/>
        </p:nvSpPr>
        <p:spPr bwMode="auto">
          <a:xfrm>
            <a:off x="3048000" y="4953000"/>
            <a:ext cx="2590800" cy="1600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 b="1">
                <a:latin typeface="Times" pitchFamily="18" charset="0"/>
              </a:rPr>
              <a:t>OTHER COSTS</a:t>
            </a:r>
          </a:p>
          <a:p>
            <a:pPr eaLnBrk="0" hangingPunct="0"/>
            <a:r>
              <a:rPr lang="en-US" sz="2000">
                <a:latin typeface="Times" pitchFamily="18" charset="0"/>
              </a:rPr>
              <a:t>Class/Step Increases</a:t>
            </a:r>
          </a:p>
          <a:p>
            <a:pPr eaLnBrk="0" hangingPunct="0"/>
            <a:r>
              <a:rPr lang="en-US" sz="2000">
                <a:latin typeface="Times" pitchFamily="18" charset="0"/>
              </a:rPr>
              <a:t>Stipend Adjustments           Cost for Adjunct Office Hours/Medical</a:t>
            </a:r>
          </a:p>
        </p:txBody>
      </p:sp>
      <p:sp>
        <p:nvSpPr>
          <p:cNvPr id="48152" name="Text Box 23"/>
          <p:cNvSpPr txBox="1">
            <a:spLocks noChangeAspect="1" noChangeArrowheads="1"/>
          </p:cNvSpPr>
          <p:nvPr/>
        </p:nvSpPr>
        <p:spPr bwMode="auto">
          <a:xfrm>
            <a:off x="2743200" y="3962400"/>
            <a:ext cx="3200400" cy="4524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en-US" sz="2400" b="1">
                <a:solidFill>
                  <a:srgbClr val="FF121B"/>
                </a:solidFill>
                <a:latin typeface="Times" pitchFamily="18" charset="0"/>
              </a:rPr>
              <a:t>SALARY SCHEDULE</a:t>
            </a:r>
            <a:endParaRPr lang="en-US" sz="2400" b="1">
              <a:latin typeface="Times" pitchFamily="18" charset="0"/>
            </a:endParaRPr>
          </a:p>
        </p:txBody>
      </p:sp>
      <p:sp>
        <p:nvSpPr>
          <p:cNvPr id="48153" name="Line 24"/>
          <p:cNvSpPr>
            <a:spLocks noChangeAspect="1" noChangeShapeType="1"/>
          </p:cNvSpPr>
          <p:nvPr/>
        </p:nvSpPr>
        <p:spPr bwMode="auto">
          <a:xfrm>
            <a:off x="7277100" y="2971800"/>
            <a:ext cx="1588" cy="342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4" name="Text Box 25"/>
          <p:cNvSpPr txBox="1">
            <a:spLocks noChangeArrowheads="1"/>
          </p:cNvSpPr>
          <p:nvPr/>
        </p:nvSpPr>
        <p:spPr bwMode="auto">
          <a:xfrm>
            <a:off x="7543800" y="2971800"/>
            <a:ext cx="966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latin typeface="Times" pitchFamily="18" charset="0"/>
              </a:rPr>
              <a:t>64.01%</a:t>
            </a:r>
          </a:p>
        </p:txBody>
      </p:sp>
      <p:sp>
        <p:nvSpPr>
          <p:cNvPr id="48155" name="Text Box 26"/>
          <p:cNvSpPr txBox="1">
            <a:spLocks noChangeArrowheads="1"/>
          </p:cNvSpPr>
          <p:nvPr/>
        </p:nvSpPr>
        <p:spPr bwMode="auto">
          <a:xfrm>
            <a:off x="2971800" y="3200400"/>
            <a:ext cx="839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latin typeface="Times" pitchFamily="18" charset="0"/>
              </a:rPr>
              <a:t>27.9%</a:t>
            </a:r>
          </a:p>
        </p:txBody>
      </p:sp>
      <p:sp>
        <p:nvSpPr>
          <p:cNvPr id="48156" name="Text Box 27"/>
          <p:cNvSpPr txBox="1">
            <a:spLocks noChangeArrowheads="1"/>
          </p:cNvSpPr>
          <p:nvPr/>
        </p:nvSpPr>
        <p:spPr bwMode="auto">
          <a:xfrm>
            <a:off x="838200" y="5029200"/>
            <a:ext cx="839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latin typeface="Times" pitchFamily="18" charset="0"/>
              </a:rPr>
              <a:t>8.09%</a:t>
            </a:r>
          </a:p>
        </p:txBody>
      </p:sp>
      <p:sp>
        <p:nvSpPr>
          <p:cNvPr id="48157" name="Line 28"/>
          <p:cNvSpPr>
            <a:spLocks noChangeShapeType="1"/>
          </p:cNvSpPr>
          <p:nvPr/>
        </p:nvSpPr>
        <p:spPr bwMode="auto">
          <a:xfrm flipH="1">
            <a:off x="5715000" y="57912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8" name="Line 29"/>
          <p:cNvSpPr>
            <a:spLocks noChangeShapeType="1"/>
          </p:cNvSpPr>
          <p:nvPr/>
        </p:nvSpPr>
        <p:spPr bwMode="auto">
          <a:xfrm flipV="1">
            <a:off x="4343400" y="44958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78A5E1-69D3-423A-9B52-7E8928405D3E}" type="slidenum">
              <a:rPr lang="en-US"/>
              <a:pPr/>
              <a:t>9</a:t>
            </a:fld>
            <a:endParaRPr lang="en-US"/>
          </a:p>
        </p:txBody>
      </p:sp>
      <p:sp>
        <p:nvSpPr>
          <p:cNvPr id="50179" name="Text Box 2"/>
          <p:cNvSpPr txBox="1">
            <a:spLocks noChangeAspect="1" noChangeArrowheads="1"/>
          </p:cNvSpPr>
          <p:nvPr/>
        </p:nvSpPr>
        <p:spPr bwMode="auto">
          <a:xfrm>
            <a:off x="304800" y="1600200"/>
            <a:ext cx="3581400" cy="31242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3200" b="1">
                <a:latin typeface="Times" pitchFamily="18" charset="0"/>
              </a:rPr>
              <a:t>LOS RIOS</a:t>
            </a:r>
          </a:p>
          <a:p>
            <a:pPr algn="ctr" eaLnBrk="0" hangingPunct="0"/>
            <a:r>
              <a:rPr lang="en-US" sz="3200" b="1">
                <a:latin typeface="Times" pitchFamily="18" charset="0"/>
              </a:rPr>
              <a:t>GEN. APPOR.</a:t>
            </a:r>
          </a:p>
          <a:p>
            <a:pPr algn="ctr" eaLnBrk="0" hangingPunct="0"/>
            <a:r>
              <a:rPr lang="en-US" sz="3200" b="1">
                <a:latin typeface="Times" pitchFamily="18" charset="0"/>
              </a:rPr>
              <a:t>REVENUES</a:t>
            </a:r>
          </a:p>
          <a:p>
            <a:pPr algn="ctr" eaLnBrk="0" hangingPunct="0"/>
            <a:r>
              <a:rPr lang="en-US" sz="2800" b="1">
                <a:latin typeface="Times New Roman" pitchFamily="18" charset="0"/>
              </a:rPr>
              <a:t>2010-11=$283,405,232</a:t>
            </a:r>
          </a:p>
          <a:p>
            <a:pPr algn="ctr" eaLnBrk="0" hangingPunct="0"/>
            <a:r>
              <a:rPr lang="en-US" sz="2800" b="1">
                <a:latin typeface="Times New Roman" pitchFamily="18" charset="0"/>
              </a:rPr>
              <a:t>2011-12=$270,234,232</a:t>
            </a:r>
          </a:p>
          <a:p>
            <a:pPr algn="ctr" eaLnBrk="0" hangingPunct="0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DEFICIT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=-$13,171,304</a:t>
            </a:r>
          </a:p>
        </p:txBody>
      </p:sp>
      <p:sp>
        <p:nvSpPr>
          <p:cNvPr id="50180" name="Line 3"/>
          <p:cNvSpPr>
            <a:spLocks noChangeAspect="1" noChangeShapeType="1"/>
          </p:cNvSpPr>
          <p:nvPr/>
        </p:nvSpPr>
        <p:spPr bwMode="auto">
          <a:xfrm>
            <a:off x="3962400" y="2462213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Line 4"/>
          <p:cNvSpPr>
            <a:spLocks noChangeAspect="1" noChangeShapeType="1"/>
          </p:cNvSpPr>
          <p:nvPr/>
        </p:nvSpPr>
        <p:spPr bwMode="auto">
          <a:xfrm>
            <a:off x="4343400" y="1905000"/>
            <a:ext cx="1588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Line 5"/>
          <p:cNvSpPr>
            <a:spLocks noChangeAspect="1" noChangeShapeType="1"/>
          </p:cNvSpPr>
          <p:nvPr/>
        </p:nvSpPr>
        <p:spPr bwMode="auto">
          <a:xfrm flipV="1">
            <a:off x="4343400" y="1905000"/>
            <a:ext cx="6096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Line 6"/>
          <p:cNvSpPr>
            <a:spLocks noChangeAspect="1" noChangeShapeType="1"/>
          </p:cNvSpPr>
          <p:nvPr/>
        </p:nvSpPr>
        <p:spPr bwMode="auto">
          <a:xfrm>
            <a:off x="4343400" y="2819400"/>
            <a:ext cx="6858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4" name="Text Box 7"/>
          <p:cNvSpPr txBox="1">
            <a:spLocks noChangeAspect="1" noChangeArrowheads="1"/>
          </p:cNvSpPr>
          <p:nvPr/>
        </p:nvSpPr>
        <p:spPr bwMode="auto">
          <a:xfrm flipH="1">
            <a:off x="4419600" y="1447800"/>
            <a:ext cx="685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latin typeface="Times" pitchFamily="18" charset="0"/>
              </a:rPr>
              <a:t>20%</a:t>
            </a:r>
          </a:p>
        </p:txBody>
      </p:sp>
      <p:sp>
        <p:nvSpPr>
          <p:cNvPr id="50185" name="Text Box 8"/>
          <p:cNvSpPr txBox="1">
            <a:spLocks noChangeAspect="1" noChangeArrowheads="1"/>
          </p:cNvSpPr>
          <p:nvPr/>
        </p:nvSpPr>
        <p:spPr bwMode="auto">
          <a:xfrm>
            <a:off x="4419600" y="2438400"/>
            <a:ext cx="685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latin typeface="Times" pitchFamily="18" charset="0"/>
              </a:rPr>
              <a:t>80%</a:t>
            </a:r>
          </a:p>
        </p:txBody>
      </p:sp>
      <p:sp>
        <p:nvSpPr>
          <p:cNvPr id="50186" name="Text Box 9"/>
          <p:cNvSpPr txBox="1">
            <a:spLocks noChangeAspect="1" noChangeArrowheads="1"/>
          </p:cNvSpPr>
          <p:nvPr/>
        </p:nvSpPr>
        <p:spPr bwMode="auto">
          <a:xfrm>
            <a:off x="5029200" y="1524000"/>
            <a:ext cx="3505200" cy="762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2000" b="1">
                <a:latin typeface="Times" pitchFamily="18" charset="0"/>
              </a:rPr>
              <a:t>PROGRAM DEVELOPMENT</a:t>
            </a:r>
          </a:p>
          <a:p>
            <a:pPr algn="ctr" eaLnBrk="0" hangingPunct="0"/>
            <a:r>
              <a:rPr lang="en-US" sz="2000" b="1">
                <a:latin typeface="Times" pitchFamily="18" charset="0"/>
              </a:rPr>
              <a:t> FUNDS</a:t>
            </a:r>
          </a:p>
        </p:txBody>
      </p:sp>
      <p:sp>
        <p:nvSpPr>
          <p:cNvPr id="50187" name="Text Box 10"/>
          <p:cNvSpPr txBox="1">
            <a:spLocks noChangeAspect="1" noChangeArrowheads="1"/>
          </p:cNvSpPr>
          <p:nvPr/>
        </p:nvSpPr>
        <p:spPr bwMode="auto">
          <a:xfrm>
            <a:off x="5105400" y="2514600"/>
            <a:ext cx="3733800" cy="31242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3200" b="1">
                <a:latin typeface="Times" pitchFamily="18" charset="0"/>
              </a:rPr>
              <a:t>SALARIES </a:t>
            </a:r>
          </a:p>
          <a:p>
            <a:pPr algn="ctr" eaLnBrk="0" hangingPunct="0"/>
            <a:r>
              <a:rPr lang="en-US" sz="3200" b="1">
                <a:latin typeface="Times" pitchFamily="18" charset="0"/>
              </a:rPr>
              <a:t>&amp; </a:t>
            </a:r>
          </a:p>
          <a:p>
            <a:pPr algn="ctr" eaLnBrk="0" hangingPunct="0"/>
            <a:r>
              <a:rPr lang="en-US" sz="3200" b="1">
                <a:latin typeface="Times" pitchFamily="18" charset="0"/>
              </a:rPr>
              <a:t>BENEFITS</a:t>
            </a:r>
          </a:p>
          <a:p>
            <a:pPr algn="ctr" eaLnBrk="0" hangingPunct="0"/>
            <a:r>
              <a:rPr lang="en-US" sz="2800" b="1">
                <a:latin typeface="Times" pitchFamily="18" charset="0"/>
              </a:rPr>
              <a:t>2010-11=$226,724,000</a:t>
            </a:r>
          </a:p>
          <a:p>
            <a:pPr algn="ctr" eaLnBrk="0" hangingPunct="0"/>
            <a:r>
              <a:rPr lang="en-US" sz="2800" b="1">
                <a:latin typeface="Times New Roman" pitchFamily="18" charset="0"/>
              </a:rPr>
              <a:t> 2011-12=$216,187,200 </a:t>
            </a:r>
          </a:p>
          <a:p>
            <a:pPr algn="ctr" eaLnBrk="0" hangingPunct="0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DEFICIT=-$10,536,800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1894</TotalTime>
  <Words>938</Words>
  <Application>Microsoft Office PowerPoint</Application>
  <PresentationFormat>On-screen Show (4:3)</PresentationFormat>
  <Paragraphs>307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ＭＳ Ｐゴシック</vt:lpstr>
      <vt:lpstr>Times</vt:lpstr>
      <vt:lpstr>Times New Roman</vt:lpstr>
      <vt:lpstr>Default Design</vt:lpstr>
      <vt:lpstr>Slide 1</vt:lpstr>
      <vt:lpstr>STATE BUDGET</vt:lpstr>
      <vt:lpstr>Proposition 98 FORMULA</vt:lpstr>
      <vt:lpstr>Slide 4</vt:lpstr>
      <vt:lpstr>PROP 98 FUNDING</vt:lpstr>
      <vt:lpstr>COMMUNITY COLLEGE FUNDING 2011-12</vt:lpstr>
      <vt:lpstr>COMMUNITY COLLEGE FUNDING 2011-12</vt:lpstr>
      <vt:lpstr>Slide 8</vt:lpstr>
      <vt:lpstr>Slide 9</vt:lpstr>
      <vt:lpstr>Slide 10</vt:lpstr>
      <vt:lpstr>LRCFT BUCKET HITS 2011-12 </vt:lpstr>
      <vt:lpstr>POSSIBLE 2011-12 BUDGET ADJUSTMENTS</vt:lpstr>
      <vt:lpstr>OTHER LRCFT 2011-12 OPTIONS</vt:lpstr>
      <vt:lpstr>IF THE BALLOT INITIATIVE FAILS</vt:lpstr>
      <vt:lpstr> IF THE BALLOT INITIATIVE FAILS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CCC 2009-10 BUDGET</dc:title>
  <dc:creator>dean</dc:creator>
  <cp:lastModifiedBy>robert</cp:lastModifiedBy>
  <cp:revision>68</cp:revision>
  <dcterms:created xsi:type="dcterms:W3CDTF">2009-08-06T20:08:59Z</dcterms:created>
  <dcterms:modified xsi:type="dcterms:W3CDTF">2011-02-23T22:06:26Z</dcterms:modified>
</cp:coreProperties>
</file>