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56" r:id="rId2"/>
    <p:sldId id="258" r:id="rId3"/>
    <p:sldId id="257" r:id="rId4"/>
    <p:sldId id="259" r:id="rId5"/>
    <p:sldId id="262" r:id="rId6"/>
    <p:sldId id="260" r:id="rId7"/>
    <p:sldId id="263" r:id="rId8"/>
    <p:sldId id="264" r:id="rId9"/>
    <p:sldId id="265" r:id="rId10"/>
    <p:sldId id="271" r:id="rId11"/>
    <p:sldId id="281" r:id="rId12"/>
    <p:sldId id="275" r:id="rId13"/>
    <p:sldId id="276" r:id="rId14"/>
    <p:sldId id="277" r:id="rId15"/>
    <p:sldId id="279" r:id="rId16"/>
    <p:sldId id="280" r:id="rId1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323232"/>
        </a:solidFill>
        <a:latin typeface="DIN-Regular" pitchFamily="-108" charset="0"/>
        <a:ea typeface="ＭＳ Ｐゴシック" charset="-128"/>
        <a:cs typeface="+mn-cs"/>
      </a:defRPr>
    </a:lvl1pPr>
    <a:lvl2pPr marL="457200" algn="l" rtl="0" eaLnBrk="0" fontAlgn="base" hangingPunct="0">
      <a:spcBef>
        <a:spcPct val="0"/>
      </a:spcBef>
      <a:spcAft>
        <a:spcPct val="0"/>
      </a:spcAft>
      <a:defRPr sz="2400" kern="1200">
        <a:solidFill>
          <a:srgbClr val="323232"/>
        </a:solidFill>
        <a:latin typeface="DIN-Regular" pitchFamily="-108" charset="0"/>
        <a:ea typeface="ＭＳ Ｐゴシック" charset="-128"/>
        <a:cs typeface="+mn-cs"/>
      </a:defRPr>
    </a:lvl2pPr>
    <a:lvl3pPr marL="914400" algn="l" rtl="0" eaLnBrk="0" fontAlgn="base" hangingPunct="0">
      <a:spcBef>
        <a:spcPct val="0"/>
      </a:spcBef>
      <a:spcAft>
        <a:spcPct val="0"/>
      </a:spcAft>
      <a:defRPr sz="2400" kern="1200">
        <a:solidFill>
          <a:srgbClr val="323232"/>
        </a:solidFill>
        <a:latin typeface="DIN-Regular" pitchFamily="-108" charset="0"/>
        <a:ea typeface="ＭＳ Ｐゴシック" charset="-128"/>
        <a:cs typeface="+mn-cs"/>
      </a:defRPr>
    </a:lvl3pPr>
    <a:lvl4pPr marL="1371600" algn="l" rtl="0" eaLnBrk="0" fontAlgn="base" hangingPunct="0">
      <a:spcBef>
        <a:spcPct val="0"/>
      </a:spcBef>
      <a:spcAft>
        <a:spcPct val="0"/>
      </a:spcAft>
      <a:defRPr sz="2400" kern="1200">
        <a:solidFill>
          <a:srgbClr val="323232"/>
        </a:solidFill>
        <a:latin typeface="DIN-Regular" pitchFamily="-108" charset="0"/>
        <a:ea typeface="ＭＳ Ｐゴシック" charset="-128"/>
        <a:cs typeface="+mn-cs"/>
      </a:defRPr>
    </a:lvl4pPr>
    <a:lvl5pPr marL="1828800" algn="l" rtl="0" eaLnBrk="0" fontAlgn="base" hangingPunct="0">
      <a:spcBef>
        <a:spcPct val="0"/>
      </a:spcBef>
      <a:spcAft>
        <a:spcPct val="0"/>
      </a:spcAft>
      <a:defRPr sz="2400" kern="1200">
        <a:solidFill>
          <a:srgbClr val="323232"/>
        </a:solidFill>
        <a:latin typeface="DIN-Regular" pitchFamily="-108" charset="0"/>
        <a:ea typeface="ＭＳ Ｐゴシック" charset="-128"/>
        <a:cs typeface="+mn-cs"/>
      </a:defRPr>
    </a:lvl5pPr>
    <a:lvl6pPr marL="2286000" algn="l" defTabSz="914400" rtl="0" eaLnBrk="1" latinLnBrk="0" hangingPunct="1">
      <a:defRPr sz="2400" kern="1200">
        <a:solidFill>
          <a:srgbClr val="323232"/>
        </a:solidFill>
        <a:latin typeface="DIN-Regular" pitchFamily="-108" charset="0"/>
        <a:ea typeface="ＭＳ Ｐゴシック" charset="-128"/>
        <a:cs typeface="+mn-cs"/>
      </a:defRPr>
    </a:lvl6pPr>
    <a:lvl7pPr marL="2743200" algn="l" defTabSz="914400" rtl="0" eaLnBrk="1" latinLnBrk="0" hangingPunct="1">
      <a:defRPr sz="2400" kern="1200">
        <a:solidFill>
          <a:srgbClr val="323232"/>
        </a:solidFill>
        <a:latin typeface="DIN-Regular" pitchFamily="-108" charset="0"/>
        <a:ea typeface="ＭＳ Ｐゴシック" charset="-128"/>
        <a:cs typeface="+mn-cs"/>
      </a:defRPr>
    </a:lvl7pPr>
    <a:lvl8pPr marL="3200400" algn="l" defTabSz="914400" rtl="0" eaLnBrk="1" latinLnBrk="0" hangingPunct="1">
      <a:defRPr sz="2400" kern="1200">
        <a:solidFill>
          <a:srgbClr val="323232"/>
        </a:solidFill>
        <a:latin typeface="DIN-Regular" pitchFamily="-108" charset="0"/>
        <a:ea typeface="ＭＳ Ｐゴシック" charset="-128"/>
        <a:cs typeface="+mn-cs"/>
      </a:defRPr>
    </a:lvl8pPr>
    <a:lvl9pPr marL="3657600" algn="l" defTabSz="914400" rtl="0" eaLnBrk="1" latinLnBrk="0" hangingPunct="1">
      <a:defRPr sz="2400" kern="1200">
        <a:solidFill>
          <a:srgbClr val="323232"/>
        </a:solidFill>
        <a:latin typeface="DIN-Regular" pitchFamily="-108"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a:srgbClr val="48484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latin typeface="Times" pitchFamily="-108" charset="0"/>
                <a:ea typeface="+mn-ea"/>
                <a:cs typeface="+mn-cs"/>
              </a:defRPr>
            </a:lvl1pPr>
          </a:lstStyle>
          <a:p>
            <a:pPr>
              <a:defRPr/>
            </a:pPr>
            <a:endParaRPr lang="en-US"/>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latin typeface="Times" pitchFamily="-108" charset="0"/>
                <a:ea typeface="+mn-ea"/>
                <a:cs typeface="+mn-cs"/>
              </a:defRPr>
            </a:lvl1pPr>
          </a:lstStyle>
          <a:p>
            <a:pPr>
              <a:defRPr/>
            </a:pPr>
            <a:endParaRPr lang="en-US"/>
          </a:p>
        </p:txBody>
      </p:sp>
      <p:sp>
        <p:nvSpPr>
          <p:cNvPr id="1331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latin typeface="Times" pitchFamily="-108" charset="0"/>
                <a:ea typeface="+mn-ea"/>
                <a:cs typeface="+mn-cs"/>
              </a:defRPr>
            </a:lvl1pPr>
          </a:lstStyle>
          <a:p>
            <a:pPr>
              <a:defRPr/>
            </a:pPr>
            <a:endParaRPr 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latin typeface="Times" charset="0"/>
              </a:defRPr>
            </a:lvl1pPr>
          </a:lstStyle>
          <a:p>
            <a:fld id="{E37E74DE-B41E-4F16-A5D6-E72B4260589C}"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08"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2pPr>
    <a:lvl3pPr marL="9144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3pPr>
    <a:lvl4pPr marL="13716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4pPr>
    <a:lvl5pPr marL="1828800" algn="l" rtl="0" eaLnBrk="0" fontAlgn="base" hangingPunct="0">
      <a:spcBef>
        <a:spcPct val="30000"/>
      </a:spcBef>
      <a:spcAft>
        <a:spcPct val="0"/>
      </a:spcAft>
      <a:defRPr sz="1200" kern="1200">
        <a:solidFill>
          <a:schemeClr val="tx1"/>
        </a:solidFill>
        <a:latin typeface="Times" pitchFamily="-108" charset="0"/>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026"/>
          <p:cNvSpPr>
            <a:spLocks noChangeArrowheads="1" noTextEdit="1"/>
          </p:cNvSpPr>
          <p:nvPr>
            <p:ph type="sldImg"/>
          </p:nvPr>
        </p:nvSpPr>
        <p:spPr>
          <a:ln/>
        </p:spPr>
      </p:sp>
      <p:sp>
        <p:nvSpPr>
          <p:cNvPr id="15363" name="Rectangle 1027"/>
          <p:cNvSpPr>
            <a:spLocks noGrp="1" noChangeArrowheads="1"/>
          </p:cNvSpPr>
          <p:nvPr>
            <p:ph type="body" idx="1"/>
          </p:nvPr>
        </p:nvSpPr>
        <p:spPr>
          <a:noFill/>
          <a:ln/>
        </p:spPr>
        <p:txBody>
          <a:bodyPr/>
          <a:lstStyle/>
          <a:p>
            <a:endParaRPr lang="en-US" smtClean="0">
              <a:latin typeface="Times"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5326B55F-7926-422F-9516-4EF7ED7E30E1}" type="slidenum">
              <a:rPr lang="en-US"/>
              <a:pPr/>
              <a:t>10</a:t>
            </a:fld>
            <a:endParaRPr lang="en-US"/>
          </a:p>
        </p:txBody>
      </p:sp>
      <p:sp>
        <p:nvSpPr>
          <p:cNvPr id="33795" name="Rectangle 2"/>
          <p:cNvSpPr>
            <a:spLocks noChangeArrowheads="1" noTextEdit="1"/>
          </p:cNvSpPr>
          <p:nvPr>
            <p:ph type="sldImg"/>
          </p:nvPr>
        </p:nvSpPr>
        <p:spPr>
          <a:solidFill>
            <a:srgbClr val="FFFFFF"/>
          </a:solidFill>
          <a:ln/>
        </p:spPr>
      </p:sp>
      <p:sp>
        <p:nvSpPr>
          <p:cNvPr id="33796"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The difference, if we closed all California tax loopholes opened up and rescinded all the tax cuts of the past fifteen years, is between 12 and 14 billion dollars per year for the state’s programs and services.  Each of these bars represents a tax loophole created or tax removed every year for the past fifteen years by the Legislature, in many cases in order to bribe one or two anti-tax Legislators to vote to approve the state budget, because we needed a supermajority of 2/3.  We’ve resolved part of that problem with the passage of Prop 25 in November 2010, which lowered passage of the state budget to simple majority.  But it’s only part of the picture.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474198DC-C6BB-4491-B40F-3061946B7805}" type="slidenum">
              <a:rPr lang="en-US"/>
              <a:pPr/>
              <a:t>11</a:t>
            </a:fld>
            <a:endParaRPr lang="en-US"/>
          </a:p>
        </p:txBody>
      </p:sp>
      <p:sp>
        <p:nvSpPr>
          <p:cNvPr id="35843" name="Rectangle 2"/>
          <p:cNvSpPr>
            <a:spLocks noChangeArrowheads="1" noTextEdit="1"/>
          </p:cNvSpPr>
          <p:nvPr>
            <p:ph type="sldImg"/>
          </p:nvPr>
        </p:nvSpPr>
        <p:spPr>
          <a:solidFill>
            <a:srgbClr val="FFFFFF"/>
          </a:solidFill>
          <a:ln/>
        </p:spPr>
      </p:sp>
      <p:sp>
        <p:nvSpPr>
          <p:cNvPr id="35844"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The tax extensions are not new taxes; they would merely preserve the rates we have now.  These would help balance the massive cuts already agreed to by the Legislature.  Without them we are going to be in really big trouble.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7972C86-24E4-4DC0-8CD7-038225920CEC}" type="slidenum">
              <a:rPr lang="en-US"/>
              <a:pPr/>
              <a:t>12</a:t>
            </a:fld>
            <a:endParaRPr lang="en-US"/>
          </a:p>
        </p:txBody>
      </p:sp>
      <p:sp>
        <p:nvSpPr>
          <p:cNvPr id="37891" name="Rectangle 2"/>
          <p:cNvSpPr>
            <a:spLocks noChangeArrowheads="1" noTextEdit="1"/>
          </p:cNvSpPr>
          <p:nvPr>
            <p:ph type="sldImg"/>
          </p:nvPr>
        </p:nvSpPr>
        <p:spPr>
          <a:solidFill>
            <a:srgbClr val="FFFFFF"/>
          </a:solidFill>
          <a:ln/>
        </p:spPr>
      </p:sp>
      <p:sp>
        <p:nvSpPr>
          <p:cNvPr id="37892"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In response to the anti-government, anti-tax propaganda campaign, we should recall the words and ideas of one of our most famous U.S. Supreme Court justices, who understood that if we want decent lives, we pool part of our resources for the common good.</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A4E26E0-8DF4-4ED8-8D74-712AC3870933}" type="slidenum">
              <a:rPr lang="en-US"/>
              <a:pPr/>
              <a:t>13</a:t>
            </a:fld>
            <a:endParaRPr lang="en-US"/>
          </a:p>
        </p:txBody>
      </p:sp>
      <p:sp>
        <p:nvSpPr>
          <p:cNvPr id="39939" name="Rectangle 2"/>
          <p:cNvSpPr>
            <a:spLocks noChangeArrowheads="1" noTextEdit="1"/>
          </p:cNvSpPr>
          <p:nvPr>
            <p:ph type="sldImg"/>
          </p:nvPr>
        </p:nvSpPr>
        <p:spPr>
          <a:solidFill>
            <a:srgbClr val="FFFFFF"/>
          </a:solidFill>
          <a:ln/>
        </p:spPr>
      </p:sp>
      <p:sp>
        <p:nvSpPr>
          <p:cNvPr id="39940"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There are many good ideas for how we can maintain and improve public education, public safety, and public health programs without taxing ordinary people.  A progressive tax policy would restore fair rates of taxes on the wealthiest people and large corporations, and bring us back to the kind of California we used to have and can have again.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0F868B0-DC73-44F3-8D0A-2248B0B9F55D}" type="slidenum">
              <a:rPr lang="en-US"/>
              <a:pPr/>
              <a:t>14</a:t>
            </a:fld>
            <a:endParaRPr lang="en-US"/>
          </a:p>
        </p:txBody>
      </p:sp>
      <p:sp>
        <p:nvSpPr>
          <p:cNvPr id="41987" name="Rectangle 2"/>
          <p:cNvSpPr>
            <a:spLocks noChangeArrowheads="1" noTextEdit="1"/>
          </p:cNvSpPr>
          <p:nvPr>
            <p:ph type="sldImg"/>
          </p:nvPr>
        </p:nvSpPr>
        <p:spPr>
          <a:solidFill>
            <a:srgbClr val="FFFFFF"/>
          </a:solidFill>
          <a:ln/>
        </p:spPr>
      </p:sp>
      <p:sp>
        <p:nvSpPr>
          <p:cNvPr id="41988"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Much of the information in this slide show came from the California Budget Project and the California Tax Reform Association. You can also view this slide show on the CFT web site, along with various educational materials on taxes, government, and unions.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798D310-860E-4A4F-9D46-5CAAB10E6B3D}" type="slidenum">
              <a:rPr lang="en-US"/>
              <a:pPr/>
              <a:t>15</a:t>
            </a:fld>
            <a:endParaRPr lang="en-US"/>
          </a:p>
        </p:txBody>
      </p:sp>
      <p:sp>
        <p:nvSpPr>
          <p:cNvPr id="44035" name="Rectangle 2"/>
          <p:cNvSpPr>
            <a:spLocks noChangeArrowheads="1" noTextEdit="1"/>
          </p:cNvSpPr>
          <p:nvPr>
            <p:ph type="sldImg"/>
          </p:nvPr>
        </p:nvSpPr>
        <p:spPr>
          <a:solidFill>
            <a:srgbClr val="FFFFFF"/>
          </a:solidFill>
          <a:ln/>
        </p:spPr>
      </p:sp>
      <p:sp>
        <p:nvSpPr>
          <p:cNvPr id="44036"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With your help, we can build a better California, and a better future for all Californians.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3B15C9FE-2F5B-4455-8F39-E7F97B770E88}" type="slidenum">
              <a:rPr lang="en-US"/>
              <a:pPr/>
              <a:t>16</a:t>
            </a:fld>
            <a:endParaRPr lang="en-US"/>
          </a:p>
        </p:txBody>
      </p:sp>
      <p:sp>
        <p:nvSpPr>
          <p:cNvPr id="46083" name="Rectangle 2"/>
          <p:cNvSpPr>
            <a:spLocks noChangeArrowheads="1" noTextEdit="1"/>
          </p:cNvSpPr>
          <p:nvPr>
            <p:ph type="sldImg"/>
          </p:nvPr>
        </p:nvSpPr>
        <p:spPr>
          <a:solidFill>
            <a:srgbClr val="FFFFFF"/>
          </a:solidFill>
          <a:ln/>
        </p:spPr>
      </p:sp>
      <p:sp>
        <p:nvSpPr>
          <p:cNvPr id="46084" name="Rectangle 3"/>
          <p:cNvSpPr>
            <a:spLocks noChangeArrowheads="1"/>
          </p:cNvSpPr>
          <p:nvPr>
            <p:ph type="body" idx="1"/>
          </p:nvPr>
        </p:nvSpPr>
        <p:spPr>
          <a:solidFill>
            <a:srgbClr val="FFFFFF"/>
          </a:solidFill>
          <a:ln>
            <a:solidFill>
              <a:srgbClr val="000000"/>
            </a:solidFill>
          </a:ln>
        </p:spPr>
        <p:txBody>
          <a:bodyPr/>
          <a:lstStyle/>
          <a:p>
            <a:pPr eaLnBrk="1" hangingPunct="1"/>
            <a:endParaRPr lang="en-US" smtClean="0">
              <a:latin typeface="Times"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002D6296-BC2B-41B7-99CB-34A282E0BD71}" type="slidenum">
              <a:rPr lang="en-US"/>
              <a:pPr/>
              <a:t>2</a:t>
            </a:fld>
            <a:endParaRPr lang="en-US"/>
          </a:p>
        </p:txBody>
      </p:sp>
      <p:sp>
        <p:nvSpPr>
          <p:cNvPr id="17411" name="Rectangle 2"/>
          <p:cNvSpPr>
            <a:spLocks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latin typeface="Times" charset="0"/>
              </a:rPr>
              <a:t>Read.  Then:  This slide show will make three points.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CFB7DF88-7F23-44D4-8C5B-8211D4C22346}" type="slidenum">
              <a:rPr lang="en-US"/>
              <a:pPr/>
              <a:t>3</a:t>
            </a:fld>
            <a:endParaRPr lang="en-US"/>
          </a:p>
        </p:txBody>
      </p:sp>
      <p:sp>
        <p:nvSpPr>
          <p:cNvPr id="19459" name="Rectangle 2"/>
          <p:cNvSpPr>
            <a:spLocks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r>
              <a:rPr lang="en-US" smtClean="0">
                <a:latin typeface="Times" charset="0"/>
              </a:rPr>
              <a:t>The California state budget pays most of the money for our local schools, fire and police stations, and public health services. These services provide important parts of the quality of life for all Californians.  Public safety obviously protects us all.  But so do other services. Even if you don’t have a child in a public school, its mission to educate everyone insures we have a common understanding of what’s important for our society. </a:t>
            </a:r>
          </a:p>
          <a:p>
            <a:pPr eaLnBrk="1" hangingPunct="1"/>
            <a:endParaRPr lang="en-US" smtClean="0">
              <a:latin typeface="Times" charset="0"/>
            </a:endParaRPr>
          </a:p>
          <a:p>
            <a:pPr eaLnBrk="1" hangingPunct="1"/>
            <a:r>
              <a:rPr lang="en-US" smtClean="0">
                <a:latin typeface="Times" charset="0"/>
              </a:rPr>
              <a:t>Even if you have private health insurance, your health is protected by public health services when you are in a restaurant, a movie theater, or on the street:  anywhere people get together and potentially can pass illness or germs around.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5CDABF2E-E92F-42F4-A328-F10FEBA07E3A}" type="slidenum">
              <a:rPr lang="en-US"/>
              <a:pPr/>
              <a:t>4</a:t>
            </a:fld>
            <a:endParaRPr lang="en-US"/>
          </a:p>
        </p:txBody>
      </p:sp>
      <p:sp>
        <p:nvSpPr>
          <p:cNvPr id="21507" name="Rectangle 2"/>
          <p:cNvSpPr>
            <a:spLocks noChangeArrowheads="1" noTextEdit="1"/>
          </p:cNvSpPr>
          <p:nvPr>
            <p:ph type="sldImg"/>
          </p:nvPr>
        </p:nvSpPr>
        <p:spPr>
          <a:solidFill>
            <a:srgbClr val="FFFFFF"/>
          </a:solidFill>
          <a:ln/>
        </p:spPr>
      </p:sp>
      <p:sp>
        <p:nvSpPr>
          <p:cNvPr id="21508"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California ranks close to the bottom in almost any measure of how well we support the basic services of our state.  We cannot afford to cut our state programs any more.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B2349BD-1E8E-4F0C-BB09-49982DF1E34B}" type="slidenum">
              <a:rPr lang="en-US"/>
              <a:pPr/>
              <a:t>5</a:t>
            </a:fld>
            <a:endParaRPr lang="en-US"/>
          </a:p>
        </p:txBody>
      </p:sp>
      <p:sp>
        <p:nvSpPr>
          <p:cNvPr id="23555" name="Rectangle 2"/>
          <p:cNvSpPr>
            <a:spLocks noChangeArrowheads="1" noTextEdit="1"/>
          </p:cNvSpPr>
          <p:nvPr>
            <p:ph type="sldImg"/>
          </p:nvPr>
        </p:nvSpPr>
        <p:spPr>
          <a:solidFill>
            <a:srgbClr val="FFFFFF"/>
          </a:solidFill>
          <a:ln/>
        </p:spPr>
      </p:sp>
      <p:sp>
        <p:nvSpPr>
          <p:cNvPr id="23556"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When you look at the problem this way, we see that California’s budget is inadequate compared to what other states are doing.</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E91B3EAB-8433-43E3-8E87-54AB6D47BFA3}" type="slidenum">
              <a:rPr lang="en-US"/>
              <a:pPr/>
              <a:t>6</a:t>
            </a:fld>
            <a:endParaRPr lang="en-US"/>
          </a:p>
        </p:txBody>
      </p:sp>
      <p:sp>
        <p:nvSpPr>
          <p:cNvPr id="25603" name="Rectangle 2"/>
          <p:cNvSpPr>
            <a:spLocks noChangeArrowheads="1" noTextEdit="1"/>
          </p:cNvSpPr>
          <p:nvPr>
            <p:ph type="sldImg"/>
          </p:nvPr>
        </p:nvSpPr>
        <p:spPr>
          <a:solidFill>
            <a:srgbClr val="FFFFFF"/>
          </a:solidFill>
          <a:ln/>
        </p:spPr>
      </p:sp>
      <p:sp>
        <p:nvSpPr>
          <p:cNvPr id="25604"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When people say “we don’t have the money to provide adequate public services,” they are wrong. If California were a country, its economy would be the eighth richest in the world.  The problem isn’t a lack of money.  The problem is the wrong priorities.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65502BE-0ABA-4D2C-B42D-F72F067D76CB}" type="slidenum">
              <a:rPr lang="en-US"/>
              <a:pPr/>
              <a:t>7</a:t>
            </a:fld>
            <a:endParaRPr lang="en-US"/>
          </a:p>
        </p:txBody>
      </p:sp>
      <p:sp>
        <p:nvSpPr>
          <p:cNvPr id="27651" name="Rectangle 2"/>
          <p:cNvSpPr>
            <a:spLocks noChangeArrowheads="1" noTextEdit="1"/>
          </p:cNvSpPr>
          <p:nvPr>
            <p:ph type="sldImg"/>
          </p:nvPr>
        </p:nvSpPr>
        <p:spPr>
          <a:solidFill>
            <a:srgbClr val="FFFFFF"/>
          </a:solidFill>
          <a:ln/>
        </p:spPr>
      </p:sp>
      <p:sp>
        <p:nvSpPr>
          <p:cNvPr id="27652"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California has the highest ratio of students per teacher in the nation.  Many schools have closed their libraries for lack of staffing.  School nurses are becoming a thing of the past.  And this year the budget for school busing was cut by more than two thirds.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A894597D-9004-407A-848F-C9C9BAE9D4E4}" type="slidenum">
              <a:rPr lang="en-US"/>
              <a:pPr/>
              <a:t>8</a:t>
            </a:fld>
            <a:endParaRPr lang="en-US"/>
          </a:p>
        </p:txBody>
      </p:sp>
      <p:sp>
        <p:nvSpPr>
          <p:cNvPr id="29699" name="Rectangle 2"/>
          <p:cNvSpPr>
            <a:spLocks noChangeArrowheads="1" noTextEdit="1"/>
          </p:cNvSpPr>
          <p:nvPr>
            <p:ph type="sldImg"/>
          </p:nvPr>
        </p:nvSpPr>
        <p:spPr>
          <a:solidFill>
            <a:srgbClr val="FFFFFF"/>
          </a:solidFill>
          <a:ln/>
        </p:spPr>
      </p:sp>
      <p:sp>
        <p:nvSpPr>
          <p:cNvPr id="29700"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The recession has driven millions of workers out of their jobs.  These economic refugees need to redeem the promise of California’s public higher education system.  According to the Master Plan for Higher Education, education is supposed to be free through graduate school.  That’s because the designers of this policy, back in the Pat Brown administration in 1960, knew that an educated population more than repaid its cost in terms of providing highly skilled workers capable of working in a sophisticated economy.  Every college graduate brings more than three times the revenue to the state of California, through higher incomes and more taxes, than the costs of their education. </a:t>
            </a:r>
          </a:p>
          <a:p>
            <a:pPr eaLnBrk="1" hangingPunct="1"/>
            <a:endParaRPr lang="en-US" smtClean="0">
              <a:latin typeface="Times" charset="0"/>
            </a:endParaRPr>
          </a:p>
          <a:p>
            <a:pPr eaLnBrk="1" hangingPunct="1"/>
            <a:r>
              <a:rPr lang="en-US" smtClean="0">
                <a:latin typeface="Times" charset="0"/>
              </a:rPr>
              <a:t>And that’s just economics.  Proper functioning of a political democracy requires an educated population. Restricting access to higher education to those who can pay a lot of money is economically short sighted, stunts democracy, and is morally wrong.</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C29FBA43-0BFE-41C0-9D62-3E867A616451}" type="slidenum">
              <a:rPr lang="en-US"/>
              <a:pPr/>
              <a:t>9</a:t>
            </a:fld>
            <a:endParaRPr lang="en-US"/>
          </a:p>
        </p:txBody>
      </p:sp>
      <p:sp>
        <p:nvSpPr>
          <p:cNvPr id="31747" name="Rectangle 2"/>
          <p:cNvSpPr>
            <a:spLocks noChangeArrowheads="1" noTextEdit="1"/>
          </p:cNvSpPr>
          <p:nvPr>
            <p:ph type="sldImg"/>
          </p:nvPr>
        </p:nvSpPr>
        <p:spPr>
          <a:solidFill>
            <a:srgbClr val="FFFFFF"/>
          </a:solidFill>
          <a:ln/>
        </p:spPr>
      </p:sp>
      <p:sp>
        <p:nvSpPr>
          <p:cNvPr id="31748" name="Rectangle 3"/>
          <p:cNvSpPr>
            <a:spLocks noChangeArrowheads="1"/>
          </p:cNvSpPr>
          <p:nvPr>
            <p:ph type="body" idx="1"/>
          </p:nvPr>
        </p:nvSpPr>
        <p:spPr>
          <a:solidFill>
            <a:srgbClr val="FFFFFF"/>
          </a:solidFill>
          <a:ln>
            <a:solidFill>
              <a:srgbClr val="000000"/>
            </a:solidFill>
          </a:ln>
        </p:spPr>
        <p:txBody>
          <a:bodyPr/>
          <a:lstStyle/>
          <a:p>
            <a:pPr eaLnBrk="1" hangingPunct="1"/>
            <a:r>
              <a:rPr lang="en-US" smtClean="0">
                <a:latin typeface="Times" charset="0"/>
              </a:rPr>
              <a:t>If we do not extend the current temporary taxes, we will face an all-cuts state budget.  Nearly one third of the funding for schools, public safety, road repairs, public transportation, public health, will disappear. Tens of thousands of jobs will evaporate, along with the services provided by these public employees, and the financial contributions to the local economy and small businesses that their spending represents.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4D82CAC-FB1D-42F2-B4E4-F1DA7FD0A41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6B43197-BA9D-4671-99D7-5ABFE0810D6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AFA2A77-0CFD-4911-8577-AE5BA35BAC4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CC82D47-5B5B-46CC-9199-88C3FBD4FDD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AB8CDD7-5F37-479D-BFF3-9D99C3FD23A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8A7E004-ABCA-4F3C-95D3-348480BD28A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71AE517-AB8B-4231-864F-9F621FA67F7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735B253-3310-44FC-819C-3F2C10B3444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7FBB4F3-404C-4E77-A08A-E722245D658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7088D92-F95C-409E-A13A-53A3201DCA61}"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415DC37-D574-44C1-8364-FA1FCAB221F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mn-lt"/>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mn-lt"/>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charset="0"/>
              </a:defRPr>
            </a:lvl1pPr>
          </a:lstStyle>
          <a:p>
            <a:fld id="{25832845-0F00-41B5-B192-E8CED74F25E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Times" pitchFamily="-108"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Times" pitchFamily="-108"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Times" pitchFamily="-108"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Times" pitchFamily="-108"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Times" pitchFamily="-108" charset="0"/>
        </a:defRPr>
      </a:lvl6pPr>
      <a:lvl7pPr marL="914400" algn="ctr" rtl="0" fontAlgn="base">
        <a:spcBef>
          <a:spcPct val="0"/>
        </a:spcBef>
        <a:spcAft>
          <a:spcPct val="0"/>
        </a:spcAft>
        <a:defRPr sz="4400">
          <a:solidFill>
            <a:schemeClr val="tx2"/>
          </a:solidFill>
          <a:latin typeface="Times" pitchFamily="-108" charset="0"/>
        </a:defRPr>
      </a:lvl7pPr>
      <a:lvl8pPr marL="1371600" algn="ctr" rtl="0" fontAlgn="base">
        <a:spcBef>
          <a:spcPct val="0"/>
        </a:spcBef>
        <a:spcAft>
          <a:spcPct val="0"/>
        </a:spcAft>
        <a:defRPr sz="4400">
          <a:solidFill>
            <a:schemeClr val="tx2"/>
          </a:solidFill>
          <a:latin typeface="Times" pitchFamily="-108" charset="0"/>
        </a:defRPr>
      </a:lvl8pPr>
      <a:lvl9pPr marL="1828800" algn="ctr" rtl="0" fontAlgn="base">
        <a:spcBef>
          <a:spcPct val="0"/>
        </a:spcBef>
        <a:spcAft>
          <a:spcPct val="0"/>
        </a:spcAft>
        <a:defRPr sz="4400">
          <a:solidFill>
            <a:schemeClr val="tx2"/>
          </a:solidFill>
          <a:latin typeface="Times" pitchFamily="-10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08"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08"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08"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8"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8"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8"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8"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10;AFT_PP_p1.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7" descr="AFT_PP_p16V2.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34819" name="Text Box 3"/>
          <p:cNvSpPr txBox="1">
            <a:spLocks noChangeArrowheads="1"/>
          </p:cNvSpPr>
          <p:nvPr/>
        </p:nvSpPr>
        <p:spPr bwMode="auto">
          <a:xfrm>
            <a:off x="1371600" y="1219200"/>
            <a:ext cx="6781800" cy="3949700"/>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Passing Tax Extensions through the budget will </a:t>
            </a:r>
            <a:r>
              <a:rPr lang="en-US" i="1">
                <a:solidFill>
                  <a:srgbClr val="0053A6"/>
                </a:solidFill>
                <a:latin typeface="DIN-Bold" pitchFamily="-108" charset="0"/>
              </a:rPr>
              <a:t>not</a:t>
            </a:r>
            <a:r>
              <a:rPr lang="en-US">
                <a:solidFill>
                  <a:srgbClr val="0053A6"/>
                </a:solidFill>
                <a:latin typeface="DIN-Bold" pitchFamily="-108" charset="0"/>
              </a:rPr>
              <a:t> solve the state’s long term revenue problem.</a:t>
            </a:r>
          </a:p>
          <a:p>
            <a:pPr>
              <a:spcAft>
                <a:spcPts val="900"/>
              </a:spcAft>
            </a:pPr>
            <a:endParaRPr lang="en-US">
              <a:solidFill>
                <a:srgbClr val="0053A6"/>
              </a:solidFill>
              <a:latin typeface="DIN-Bold" pitchFamily="-108" charset="0"/>
            </a:endParaRPr>
          </a:p>
          <a:p>
            <a:pPr>
              <a:spcAft>
                <a:spcPts val="900"/>
              </a:spcAft>
            </a:pPr>
            <a:r>
              <a:rPr lang="en-US">
                <a:solidFill>
                  <a:srgbClr val="0053A6"/>
                </a:solidFill>
                <a:latin typeface="DIN-Bold" pitchFamily="-108" charset="0"/>
              </a:rPr>
              <a:t>They </a:t>
            </a:r>
            <a:r>
              <a:rPr lang="en-US" i="1">
                <a:solidFill>
                  <a:srgbClr val="0053A6"/>
                </a:solidFill>
                <a:latin typeface="DIN-Bold" pitchFamily="-108" charset="0"/>
              </a:rPr>
              <a:t>will</a:t>
            </a:r>
            <a:r>
              <a:rPr lang="en-US">
                <a:solidFill>
                  <a:srgbClr val="0053A6"/>
                </a:solidFill>
                <a:latin typeface="DIN-Bold" pitchFamily="-108" charset="0"/>
              </a:rPr>
              <a:t> prevent thousands more jobs lost in education, healthcare and public safety.</a:t>
            </a:r>
          </a:p>
          <a:p>
            <a:pPr>
              <a:spcAft>
                <a:spcPts val="900"/>
              </a:spcAft>
            </a:pPr>
            <a:endParaRPr lang="en-US">
              <a:solidFill>
                <a:srgbClr val="0053A6"/>
              </a:solidFill>
              <a:latin typeface="DIN-Bold" pitchFamily="-108" charset="0"/>
            </a:endParaRPr>
          </a:p>
          <a:p>
            <a:pPr>
              <a:spcAft>
                <a:spcPts val="900"/>
              </a:spcAft>
            </a:pPr>
            <a:r>
              <a:rPr lang="en-US">
                <a:solidFill>
                  <a:srgbClr val="0053A6"/>
                </a:solidFill>
                <a:latin typeface="DIN-Bold" pitchFamily="-108" charset="0"/>
              </a:rPr>
              <a:t>They </a:t>
            </a:r>
            <a:r>
              <a:rPr lang="en-US" i="1">
                <a:solidFill>
                  <a:srgbClr val="0053A6"/>
                </a:solidFill>
                <a:latin typeface="DIN-Bold" pitchFamily="-108" charset="0"/>
              </a:rPr>
              <a:t>will</a:t>
            </a:r>
            <a:r>
              <a:rPr lang="en-US">
                <a:solidFill>
                  <a:srgbClr val="0053A6"/>
                </a:solidFill>
                <a:latin typeface="DIN-Bold" pitchFamily="-108" charset="0"/>
              </a:rPr>
              <a:t> allow California to maintain minimum standards for safe streets and schools, and begin our road to recovery.</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36867" name="Text Box 3"/>
          <p:cNvSpPr txBox="1">
            <a:spLocks noChangeArrowheads="1"/>
          </p:cNvSpPr>
          <p:nvPr/>
        </p:nvSpPr>
        <p:spPr bwMode="auto">
          <a:xfrm>
            <a:off x="1752600" y="1295400"/>
            <a:ext cx="5638800" cy="571500"/>
          </a:xfrm>
          <a:prstGeom prst="rect">
            <a:avLst/>
          </a:prstGeom>
          <a:noFill/>
          <a:ln w="9525">
            <a:noFill/>
            <a:miter lim="800000"/>
            <a:headEnd/>
            <a:tailEnd/>
          </a:ln>
        </p:spPr>
        <p:txBody>
          <a:bodyPr>
            <a:spAutoFit/>
          </a:bodyPr>
          <a:lstStyle/>
          <a:p>
            <a:pPr algn="ctr">
              <a:spcAft>
                <a:spcPts val="900"/>
              </a:spcAft>
            </a:pPr>
            <a:r>
              <a:rPr lang="en-US">
                <a:solidFill>
                  <a:srgbClr val="0053A6"/>
                </a:solidFill>
                <a:latin typeface="DIN-Bold" pitchFamily="-108" charset="0"/>
              </a:rPr>
              <a:t>“NO NEW TAXES”?</a:t>
            </a:r>
            <a:endParaRPr lang="en-US">
              <a:solidFill>
                <a:schemeClr val="tx1"/>
              </a:solidFill>
              <a:latin typeface="Times" charset="0"/>
            </a:endParaRPr>
          </a:p>
        </p:txBody>
      </p:sp>
      <p:sp>
        <p:nvSpPr>
          <p:cNvPr id="36868" name="Text Box 4"/>
          <p:cNvSpPr txBox="1">
            <a:spLocks noChangeArrowheads="1"/>
          </p:cNvSpPr>
          <p:nvPr/>
        </p:nvSpPr>
        <p:spPr bwMode="auto">
          <a:xfrm>
            <a:off x="4876800" y="2362200"/>
            <a:ext cx="3124200" cy="1720850"/>
          </a:xfrm>
          <a:prstGeom prst="rect">
            <a:avLst/>
          </a:prstGeom>
          <a:noFill/>
          <a:ln w="9525">
            <a:noFill/>
            <a:miter lim="800000"/>
            <a:headEnd/>
            <a:tailEnd/>
          </a:ln>
        </p:spPr>
        <p:txBody>
          <a:bodyPr>
            <a:spAutoFit/>
          </a:bodyPr>
          <a:lstStyle/>
          <a:p>
            <a:pPr>
              <a:spcAft>
                <a:spcPts val="900"/>
              </a:spcAft>
              <a:buFont typeface="Wingdings" charset="2"/>
              <a:buNone/>
            </a:pPr>
            <a:r>
              <a:rPr lang="en-US"/>
              <a:t> “Taxes are the price we pay for living in a civilized society.”</a:t>
            </a:r>
          </a:p>
          <a:p>
            <a:pPr>
              <a:spcBef>
                <a:spcPts val="900"/>
              </a:spcBef>
            </a:pPr>
            <a:r>
              <a:rPr lang="en-US" sz="2000">
                <a:solidFill>
                  <a:srgbClr val="000000"/>
                </a:solidFill>
              </a:rPr>
              <a:t>—Oliver Wendell Holmes</a:t>
            </a:r>
          </a:p>
        </p:txBody>
      </p:sp>
      <p:pic>
        <p:nvPicPr>
          <p:cNvPr id="36869" name="Picture 6" descr="holmes"/>
          <p:cNvPicPr>
            <a:picLocks noChangeAspect="1" noChangeArrowheads="1"/>
          </p:cNvPicPr>
          <p:nvPr/>
        </p:nvPicPr>
        <p:blipFill>
          <a:blip r:embed="rId4"/>
          <a:srcRect/>
          <a:stretch>
            <a:fillRect/>
          </a:stretch>
        </p:blipFill>
        <p:spPr bwMode="auto">
          <a:xfrm>
            <a:off x="1828800" y="2209800"/>
            <a:ext cx="2859088"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38915" name="Text Box 3"/>
          <p:cNvSpPr txBox="1">
            <a:spLocks noChangeArrowheads="1"/>
          </p:cNvSpPr>
          <p:nvPr/>
        </p:nvSpPr>
        <p:spPr bwMode="auto">
          <a:xfrm>
            <a:off x="1295400" y="1447800"/>
            <a:ext cx="7086600" cy="4543425"/>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Additional FAIR TAX IDEAS</a:t>
            </a:r>
          </a:p>
          <a:p>
            <a:pPr lvl="1">
              <a:spcAft>
                <a:spcPts val="900"/>
              </a:spcAft>
              <a:buFont typeface="Wingdings" charset="2"/>
              <a:buChar char="§"/>
            </a:pPr>
            <a:r>
              <a:rPr lang="en-US"/>
              <a:t>  AB 1130:  “1% on 1%” (&gt;$500K/year) </a:t>
            </a:r>
          </a:p>
          <a:p>
            <a:pPr lvl="1">
              <a:spcAft>
                <a:spcPts val="900"/>
              </a:spcAft>
              <a:buFont typeface="Wingdings" charset="2"/>
              <a:buChar char="§"/>
            </a:pPr>
            <a:r>
              <a:rPr lang="en-US"/>
              <a:t>  Re-assess non-residential real property 		(“split roll”)</a:t>
            </a:r>
          </a:p>
          <a:p>
            <a:pPr lvl="1">
              <a:spcAft>
                <a:spcPts val="900"/>
              </a:spcAft>
              <a:buFont typeface="Wingdings" charset="2"/>
              <a:buChar char="§"/>
            </a:pPr>
            <a:r>
              <a:rPr lang="en-US"/>
              <a:t>  Enact severance tax on oil produced in </a:t>
            </a:r>
            <a:br>
              <a:rPr lang="en-US"/>
            </a:br>
            <a:r>
              <a:rPr lang="en-US"/>
              <a:t>    California</a:t>
            </a:r>
          </a:p>
          <a:p>
            <a:pPr lvl="1">
              <a:spcAft>
                <a:spcPts val="900"/>
              </a:spcAft>
              <a:buFont typeface="Wingdings" charset="2"/>
              <a:buChar char="§"/>
            </a:pPr>
            <a:r>
              <a:rPr lang="en-US"/>
              <a:t>  Enact modest taxes on financial transactions</a:t>
            </a:r>
          </a:p>
          <a:p>
            <a:pPr lvl="1">
              <a:spcAft>
                <a:spcPts val="900"/>
              </a:spcAft>
              <a:buFont typeface="Wingdings" charset="2"/>
              <a:buChar char="§"/>
            </a:pPr>
            <a:r>
              <a:rPr lang="en-US"/>
              <a:t>  </a:t>
            </a:r>
            <a:r>
              <a:rPr lang="en-US" sz="2300"/>
              <a:t>Enforce tax collection, including internet sales</a:t>
            </a:r>
            <a:endParaRPr lang="en-US"/>
          </a:p>
          <a:p>
            <a:pPr lvl="1">
              <a:spcAft>
                <a:spcPts val="900"/>
              </a:spcAft>
              <a:buFont typeface="Wingdings" charset="2"/>
              <a:buChar char="§"/>
            </a:pPr>
            <a:r>
              <a:rPr lang="en-US"/>
              <a:t>  Repeal tax loopholes put in place </a:t>
            </a:r>
            <a:br>
              <a:rPr lang="en-US"/>
            </a:br>
            <a:r>
              <a:rPr lang="en-US"/>
              <a:t>    over last dozen years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40963" name="Text Box 3"/>
          <p:cNvSpPr txBox="1">
            <a:spLocks noChangeArrowheads="1"/>
          </p:cNvSpPr>
          <p:nvPr/>
        </p:nvSpPr>
        <p:spPr bwMode="auto">
          <a:xfrm>
            <a:off x="1676400" y="1584325"/>
            <a:ext cx="7086600" cy="3521075"/>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FOR MORE INFORMATION:</a:t>
            </a:r>
          </a:p>
          <a:p>
            <a:pPr lvl="2"/>
            <a:r>
              <a:rPr lang="en-US"/>
              <a:t>www.cft.org </a:t>
            </a:r>
          </a:p>
          <a:p>
            <a:pPr lvl="2"/>
            <a:r>
              <a:rPr lang="en-US"/>
              <a:t>California Federation of Teachers</a:t>
            </a:r>
          </a:p>
          <a:p>
            <a:pPr lvl="2"/>
            <a:endParaRPr lang="en-US"/>
          </a:p>
          <a:p>
            <a:pPr lvl="2"/>
            <a:r>
              <a:rPr lang="en-US"/>
              <a:t>www.cbp.org </a:t>
            </a:r>
          </a:p>
          <a:p>
            <a:pPr lvl="2"/>
            <a:r>
              <a:rPr lang="en-US"/>
              <a:t>California Budget Project</a:t>
            </a:r>
          </a:p>
          <a:p>
            <a:pPr lvl="2"/>
            <a:endParaRPr lang="en-US"/>
          </a:p>
          <a:p>
            <a:pPr lvl="2"/>
            <a:r>
              <a:rPr lang="en-US"/>
              <a:t>www.caltaxreform.org </a:t>
            </a:r>
          </a:p>
          <a:p>
            <a:pPr lvl="2"/>
            <a:r>
              <a:rPr lang="en-US"/>
              <a:t>California Tax Reform Association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43011" name="Text Box 3"/>
          <p:cNvSpPr txBox="1">
            <a:spLocks noChangeArrowheads="1"/>
          </p:cNvSpPr>
          <p:nvPr/>
        </p:nvSpPr>
        <p:spPr bwMode="auto">
          <a:xfrm>
            <a:off x="1066800" y="1295400"/>
            <a:ext cx="7086600" cy="828675"/>
          </a:xfrm>
          <a:prstGeom prst="rect">
            <a:avLst/>
          </a:prstGeom>
          <a:noFill/>
          <a:ln w="9525">
            <a:noFill/>
            <a:miter lim="800000"/>
            <a:headEnd/>
            <a:tailEnd/>
          </a:ln>
        </p:spPr>
        <p:txBody>
          <a:bodyPr>
            <a:spAutoFit/>
          </a:bodyPr>
          <a:lstStyle/>
          <a:p>
            <a:pPr algn="ctr"/>
            <a:r>
              <a:rPr lang="en-US" sz="2000">
                <a:solidFill>
                  <a:srgbClr val="0053A6"/>
                </a:solidFill>
                <a:latin typeface="DIN-Bold" pitchFamily="-108" charset="0"/>
              </a:rPr>
              <a:t>WHAT DO WE SAY?</a:t>
            </a:r>
          </a:p>
          <a:p>
            <a:pPr algn="ctr"/>
            <a:r>
              <a:rPr lang="en-US" sz="2800"/>
              <a:t>“Close loopholes, not schools!!”</a:t>
            </a:r>
            <a:endParaRPr lang="en-US" sz="2800">
              <a:solidFill>
                <a:srgbClr val="000000"/>
              </a:solidFill>
            </a:endParaRPr>
          </a:p>
        </p:txBody>
      </p:sp>
      <p:pic>
        <p:nvPicPr>
          <p:cNvPr id="43012" name="Picture 4" descr="solidarity"/>
          <p:cNvPicPr>
            <a:picLocks noChangeAspect="1" noChangeArrowheads="1"/>
          </p:cNvPicPr>
          <p:nvPr/>
        </p:nvPicPr>
        <p:blipFill>
          <a:blip r:embed="rId4"/>
          <a:srcRect/>
          <a:stretch>
            <a:fillRect/>
          </a:stretch>
        </p:blipFill>
        <p:spPr bwMode="auto">
          <a:xfrm>
            <a:off x="3352800" y="2324100"/>
            <a:ext cx="2562225" cy="3314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5" descr="AFT_PP_p25.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16387" name="Text Box 3"/>
          <p:cNvSpPr txBox="1">
            <a:spLocks noChangeArrowheads="1"/>
          </p:cNvSpPr>
          <p:nvPr/>
        </p:nvSpPr>
        <p:spPr bwMode="auto">
          <a:xfrm>
            <a:off x="1600200" y="1371600"/>
            <a:ext cx="6096000" cy="4200525"/>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THE PROBLEM</a:t>
            </a:r>
          </a:p>
          <a:p>
            <a:pPr>
              <a:spcAft>
                <a:spcPts val="900"/>
              </a:spcAft>
            </a:pPr>
            <a:endParaRPr lang="en-US" b="1">
              <a:solidFill>
                <a:srgbClr val="0053A6"/>
              </a:solidFill>
              <a:latin typeface="DIN-Bold" pitchFamily="-108" charset="0"/>
            </a:endParaRPr>
          </a:p>
          <a:p>
            <a:r>
              <a:rPr lang="en-US"/>
              <a:t>California has an ongoing budget crisis. </a:t>
            </a:r>
            <a:br>
              <a:rPr lang="en-US"/>
            </a:br>
            <a:r>
              <a:rPr lang="en-US"/>
              <a:t>Public education and other vital social services have been cut by many billions of dollars. Education cuts have totaled $16.9 billion over the past three years. This year, even if tax extensions pass there will still be an added $2.1 billion cut to education.</a:t>
            </a:r>
            <a:endParaRPr lang="en-US" baseline="30000">
              <a:solidFill>
                <a:srgbClr val="484848"/>
              </a:solidFill>
            </a:endParaRPr>
          </a:p>
          <a:p>
            <a:pPr>
              <a:spcBef>
                <a:spcPct val="50000"/>
              </a:spcBef>
            </a:pPr>
            <a:endParaRPr lang="en-US">
              <a:solidFill>
                <a:schemeClr val="tx1"/>
              </a:solidFill>
              <a:latin typeface="Times"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18435" name="Text Box 3"/>
          <p:cNvSpPr txBox="1">
            <a:spLocks noChangeArrowheads="1"/>
          </p:cNvSpPr>
          <p:nvPr/>
        </p:nvSpPr>
        <p:spPr bwMode="auto">
          <a:xfrm>
            <a:off x="1447800" y="1524000"/>
            <a:ext cx="6324600" cy="2214563"/>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POINT ONE</a:t>
            </a:r>
            <a:endParaRPr lang="en-US" b="1">
              <a:solidFill>
                <a:srgbClr val="0053A6"/>
              </a:solidFill>
              <a:latin typeface="DIN-Bold" pitchFamily="-108" charset="0"/>
            </a:endParaRPr>
          </a:p>
          <a:p>
            <a:r>
              <a:rPr lang="en-US"/>
              <a:t>These cuts are devastating public education, public safety, and public health.</a:t>
            </a:r>
            <a:endParaRPr lang="en-US">
              <a:solidFill>
                <a:srgbClr val="000000"/>
              </a:solidFill>
            </a:endParaRPr>
          </a:p>
          <a:p>
            <a:endParaRPr lang="en-US">
              <a:solidFill>
                <a:srgbClr val="484848"/>
              </a:solidFill>
            </a:endParaRPr>
          </a:p>
          <a:p>
            <a:pPr>
              <a:spcBef>
                <a:spcPct val="50000"/>
              </a:spcBef>
            </a:pPr>
            <a:endParaRPr lang="en-US">
              <a:solidFill>
                <a:schemeClr val="tx1"/>
              </a:solidFill>
              <a:latin typeface="Times" charset="0"/>
            </a:endParaRPr>
          </a:p>
        </p:txBody>
      </p:sp>
      <p:pic>
        <p:nvPicPr>
          <p:cNvPr id="18436" name="Picture 4" descr="Universal-NY Street - Lone Firefightert copy 1"/>
          <p:cNvPicPr>
            <a:picLocks noChangeAspect="1" noChangeArrowheads="1"/>
          </p:cNvPicPr>
          <p:nvPr/>
        </p:nvPicPr>
        <p:blipFill>
          <a:blip r:embed="rId4"/>
          <a:srcRect t="5400" b="5511"/>
          <a:stretch>
            <a:fillRect/>
          </a:stretch>
        </p:blipFill>
        <p:spPr bwMode="auto">
          <a:xfrm>
            <a:off x="3886200" y="3048000"/>
            <a:ext cx="1970088" cy="2514600"/>
          </a:xfrm>
          <a:prstGeom prst="rect">
            <a:avLst/>
          </a:prstGeom>
          <a:noFill/>
          <a:ln w="9525">
            <a:noFill/>
            <a:miter lim="800000"/>
            <a:headEnd/>
            <a:tailEnd/>
          </a:ln>
        </p:spPr>
      </p:pic>
      <p:pic>
        <p:nvPicPr>
          <p:cNvPr id="18437" name="Picture 5" descr="classroompix copy"/>
          <p:cNvPicPr>
            <a:picLocks noChangeAspect="1" noChangeArrowheads="1"/>
          </p:cNvPicPr>
          <p:nvPr/>
        </p:nvPicPr>
        <p:blipFill>
          <a:blip r:embed="rId5"/>
          <a:srcRect t="5402" b="5458"/>
          <a:stretch>
            <a:fillRect/>
          </a:stretch>
        </p:blipFill>
        <p:spPr bwMode="auto">
          <a:xfrm>
            <a:off x="1582738" y="3048000"/>
            <a:ext cx="2127250" cy="2514600"/>
          </a:xfrm>
          <a:prstGeom prst="rect">
            <a:avLst/>
          </a:prstGeom>
          <a:noFill/>
          <a:ln w="9525">
            <a:noFill/>
            <a:miter lim="800000"/>
            <a:headEnd/>
            <a:tailEnd/>
          </a:ln>
        </p:spPr>
      </p:pic>
      <p:pic>
        <p:nvPicPr>
          <p:cNvPr id="18438" name="Picture 6" descr="also good copy"/>
          <p:cNvPicPr>
            <a:picLocks noChangeAspect="1" noChangeArrowheads="1"/>
          </p:cNvPicPr>
          <p:nvPr/>
        </p:nvPicPr>
        <p:blipFill>
          <a:blip r:embed="rId6"/>
          <a:srcRect t="5405" b="5406"/>
          <a:stretch>
            <a:fillRect/>
          </a:stretch>
        </p:blipFill>
        <p:spPr bwMode="auto">
          <a:xfrm>
            <a:off x="6019800" y="3048000"/>
            <a:ext cx="18415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20483" name="Text Box 3"/>
          <p:cNvSpPr txBox="1">
            <a:spLocks noChangeArrowheads="1"/>
          </p:cNvSpPr>
          <p:nvPr/>
        </p:nvSpPr>
        <p:spPr bwMode="auto">
          <a:xfrm>
            <a:off x="1447800" y="1524000"/>
            <a:ext cx="6781800" cy="2978150"/>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POINT TWO</a:t>
            </a:r>
            <a:endParaRPr lang="en-US" b="1">
              <a:solidFill>
                <a:srgbClr val="0053A6"/>
              </a:solidFill>
              <a:latin typeface="DIN-Bold" pitchFamily="-108" charset="0"/>
            </a:endParaRPr>
          </a:p>
          <a:p>
            <a:r>
              <a:rPr lang="en-US"/>
              <a:t>Because of these cuts, California’s public education budget has fallen to 47th among the states, according to the respected annual report on by </a:t>
            </a:r>
            <a:r>
              <a:rPr lang="en-US" i="1"/>
              <a:t>Education Week</a:t>
            </a:r>
            <a:r>
              <a:rPr lang="en-US"/>
              <a:t>, "Quality Counts.</a:t>
            </a:r>
            <a:endParaRPr lang="en-US">
              <a:solidFill>
                <a:srgbClr val="000000"/>
              </a:solidFill>
            </a:endParaRPr>
          </a:p>
          <a:p>
            <a:endParaRPr lang="en-US">
              <a:solidFill>
                <a:srgbClr val="484848"/>
              </a:solidFill>
            </a:endParaRPr>
          </a:p>
          <a:p>
            <a:pPr>
              <a:spcBef>
                <a:spcPct val="50000"/>
              </a:spcBef>
            </a:pPr>
            <a:endParaRPr lang="en-US">
              <a:solidFill>
                <a:schemeClr val="tx1"/>
              </a:solidFill>
              <a:latin typeface="Times" charset="0"/>
            </a:endParaRPr>
          </a:p>
        </p:txBody>
      </p:sp>
      <p:pic>
        <p:nvPicPr>
          <p:cNvPr id="20484" name="Picture 4" descr="Universal-NY Street - Lone Firefightert copy 1"/>
          <p:cNvPicPr>
            <a:picLocks noChangeAspect="1" noChangeArrowheads="1"/>
          </p:cNvPicPr>
          <p:nvPr/>
        </p:nvPicPr>
        <p:blipFill>
          <a:blip r:embed="rId4"/>
          <a:srcRect t="3444" b="3587"/>
          <a:stretch>
            <a:fillRect/>
          </a:stretch>
        </p:blipFill>
        <p:spPr bwMode="auto">
          <a:xfrm>
            <a:off x="3581400" y="3886200"/>
            <a:ext cx="1544638" cy="2057400"/>
          </a:xfrm>
          <a:prstGeom prst="rect">
            <a:avLst/>
          </a:prstGeom>
          <a:noFill/>
          <a:ln w="9525">
            <a:noFill/>
            <a:miter lim="800000"/>
            <a:headEnd/>
            <a:tailEnd/>
          </a:ln>
        </p:spPr>
      </p:pic>
      <p:pic>
        <p:nvPicPr>
          <p:cNvPr id="20485" name="Picture 5" descr="classroompix copy"/>
          <p:cNvPicPr>
            <a:picLocks noChangeAspect="1" noChangeArrowheads="1"/>
          </p:cNvPicPr>
          <p:nvPr/>
        </p:nvPicPr>
        <p:blipFill>
          <a:blip r:embed="rId5"/>
          <a:srcRect t="3445" r="2953" b="3517"/>
          <a:stretch>
            <a:fillRect/>
          </a:stretch>
        </p:blipFill>
        <p:spPr bwMode="auto">
          <a:xfrm>
            <a:off x="990600" y="3962400"/>
            <a:ext cx="1617663" cy="2057400"/>
          </a:xfrm>
          <a:prstGeom prst="rect">
            <a:avLst/>
          </a:prstGeom>
          <a:noFill/>
          <a:ln w="9525">
            <a:noFill/>
            <a:miter lim="800000"/>
            <a:headEnd/>
            <a:tailEnd/>
          </a:ln>
        </p:spPr>
      </p:pic>
      <p:pic>
        <p:nvPicPr>
          <p:cNvPr id="20486" name="Picture 6" descr="also good copy"/>
          <p:cNvPicPr>
            <a:picLocks noChangeAspect="1" noChangeArrowheads="1"/>
          </p:cNvPicPr>
          <p:nvPr/>
        </p:nvPicPr>
        <p:blipFill>
          <a:blip r:embed="rId6"/>
          <a:srcRect t="3448" b="3448"/>
          <a:stretch>
            <a:fillRect/>
          </a:stretch>
        </p:blipFill>
        <p:spPr bwMode="auto">
          <a:xfrm>
            <a:off x="6019800" y="3962400"/>
            <a:ext cx="1443038"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22531" name="Text Box 3"/>
          <p:cNvSpPr txBox="1">
            <a:spLocks noChangeArrowheads="1"/>
          </p:cNvSpPr>
          <p:nvPr/>
        </p:nvSpPr>
        <p:spPr bwMode="auto">
          <a:xfrm>
            <a:off x="1447800" y="1673225"/>
            <a:ext cx="6324600" cy="3352800"/>
          </a:xfrm>
          <a:prstGeom prst="rect">
            <a:avLst/>
          </a:prstGeom>
          <a:noFill/>
          <a:ln w="9525">
            <a:noFill/>
            <a:miter lim="800000"/>
            <a:headEnd/>
            <a:tailEnd/>
          </a:ln>
        </p:spPr>
        <p:txBody>
          <a:bodyPr>
            <a:spAutoFit/>
          </a:bodyPr>
          <a:lstStyle/>
          <a:p>
            <a:pPr>
              <a:spcAft>
                <a:spcPts val="900"/>
              </a:spcAft>
            </a:pPr>
            <a:r>
              <a:rPr lang="en-US" sz="2000">
                <a:solidFill>
                  <a:srgbClr val="0053A6"/>
                </a:solidFill>
                <a:latin typeface="DIN-Bold" pitchFamily="-108" charset="0"/>
              </a:rPr>
              <a:t>If tax extensions are allowed to expire our underfunding of education and public services will get worse. (</a:t>
            </a:r>
            <a:r>
              <a:rPr lang="en-US" sz="1400" i="1">
                <a:solidFill>
                  <a:srgbClr val="0053A6"/>
                </a:solidFill>
                <a:latin typeface="DIN-Bold" pitchFamily="-108" charset="0"/>
              </a:rPr>
              <a:t>current ranking below</a:t>
            </a:r>
            <a:r>
              <a:rPr lang="en-US" sz="2000">
                <a:solidFill>
                  <a:srgbClr val="0053A6"/>
                </a:solidFill>
                <a:latin typeface="DIN-Bold" pitchFamily="-108" charset="0"/>
              </a:rPr>
              <a:t>)</a:t>
            </a:r>
          </a:p>
          <a:p>
            <a:pPr lvl="1">
              <a:spcAft>
                <a:spcPts val="900"/>
              </a:spcAft>
              <a:buClr>
                <a:srgbClr val="323232"/>
              </a:buClr>
              <a:buFont typeface="Wingdings" charset="2"/>
              <a:buChar char="§"/>
            </a:pPr>
            <a:r>
              <a:rPr lang="en-US"/>
              <a:t> </a:t>
            </a:r>
            <a:r>
              <a:rPr lang="en-US" sz="2000"/>
              <a:t>47th</a:t>
            </a:r>
            <a:r>
              <a:rPr lang="en-US" sz="2000" baseline="30000"/>
              <a:t>*</a:t>
            </a:r>
            <a:r>
              <a:rPr lang="en-US" sz="2000"/>
              <a:t> in the nation in K-12 per student   </a:t>
            </a:r>
            <a:br>
              <a:rPr lang="en-US" sz="2000"/>
            </a:br>
            <a:r>
              <a:rPr lang="en-US" sz="2000"/>
              <a:t>   spending, and sinking</a:t>
            </a:r>
          </a:p>
          <a:p>
            <a:pPr lvl="1">
              <a:spcAft>
                <a:spcPts val="900"/>
              </a:spcAft>
              <a:buClr>
                <a:srgbClr val="323232"/>
              </a:buClr>
              <a:buFont typeface="Wingdings" charset="2"/>
              <a:buChar char="§"/>
            </a:pPr>
            <a:r>
              <a:rPr lang="en-US" sz="2000"/>
              <a:t> 45th in the nation in community college </a:t>
            </a:r>
            <a:br>
              <a:rPr lang="en-US" sz="2000"/>
            </a:br>
            <a:r>
              <a:rPr lang="en-US" sz="2000"/>
              <a:t>   per student spending</a:t>
            </a:r>
          </a:p>
          <a:p>
            <a:pPr lvl="1">
              <a:spcAft>
                <a:spcPts val="900"/>
              </a:spcAft>
              <a:buClr>
                <a:srgbClr val="323232"/>
              </a:buClr>
              <a:buFont typeface="Wingdings" charset="2"/>
              <a:buChar char="§"/>
            </a:pPr>
            <a:r>
              <a:rPr lang="en-US" sz="2000"/>
              <a:t> 48th in the nation in government </a:t>
            </a:r>
            <a:br>
              <a:rPr lang="en-US" sz="2000"/>
            </a:br>
            <a:r>
              <a:rPr lang="en-US" sz="2000"/>
              <a:t>   employees per resident</a:t>
            </a:r>
          </a:p>
        </p:txBody>
      </p:sp>
      <p:sp>
        <p:nvSpPr>
          <p:cNvPr id="22532" name="Text Box 8"/>
          <p:cNvSpPr txBox="1">
            <a:spLocks noChangeArrowheads="1"/>
          </p:cNvSpPr>
          <p:nvPr/>
        </p:nvSpPr>
        <p:spPr bwMode="auto">
          <a:xfrm>
            <a:off x="1447800" y="5105400"/>
            <a:ext cx="6400800" cy="274638"/>
          </a:xfrm>
          <a:prstGeom prst="rect">
            <a:avLst/>
          </a:prstGeom>
          <a:noFill/>
          <a:ln w="9525">
            <a:noFill/>
            <a:miter lim="800000"/>
            <a:headEnd/>
            <a:tailEnd/>
          </a:ln>
        </p:spPr>
        <p:txBody>
          <a:bodyPr>
            <a:spAutoFit/>
          </a:bodyPr>
          <a:lstStyle/>
          <a:p>
            <a:pPr algn="r">
              <a:spcBef>
                <a:spcPct val="50000"/>
              </a:spcBef>
            </a:pPr>
            <a:r>
              <a:rPr lang="en-US" sz="1200">
                <a:solidFill>
                  <a:schemeClr val="tx1"/>
                </a:solidFill>
                <a:latin typeface="DIN-Light" pitchFamily="-108" charset="0"/>
              </a:rPr>
              <a:t>*"Quality Counts,"</a:t>
            </a:r>
            <a:r>
              <a:rPr lang="en-US" sz="1200" i="1">
                <a:solidFill>
                  <a:schemeClr val="tx1"/>
                </a:solidFill>
                <a:latin typeface="DIN-Light" pitchFamily="-108" charset="0"/>
              </a:rPr>
              <a:t> Education Week Report</a:t>
            </a:r>
            <a:r>
              <a:rPr lang="en-US" sz="1200">
                <a:solidFill>
                  <a:schemeClr val="tx1"/>
                </a:solidFill>
                <a:latin typeface="DIN-Light" pitchFamily="-108" charset="0"/>
              </a:rPr>
              <a:t>, January 2009</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24579" name="Text Box 3"/>
          <p:cNvSpPr txBox="1">
            <a:spLocks noChangeArrowheads="1"/>
          </p:cNvSpPr>
          <p:nvPr/>
        </p:nvSpPr>
        <p:spPr bwMode="auto">
          <a:xfrm>
            <a:off x="1447800" y="1524000"/>
            <a:ext cx="6324600" cy="2978150"/>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POINT THREE</a:t>
            </a:r>
            <a:endParaRPr lang="en-US" b="1">
              <a:solidFill>
                <a:srgbClr val="0053A6"/>
              </a:solidFill>
              <a:latin typeface="DIN-Bold" pitchFamily="-108" charset="0"/>
            </a:endParaRPr>
          </a:p>
          <a:p>
            <a:r>
              <a:rPr lang="en-US">
                <a:latin typeface="Arial" charset="0"/>
                <a:cs typeface="Arial" charset="0"/>
              </a:rPr>
              <a:t>In order to ensure a decent future for our children, we must invest in education, public safety, and other necessary services. The first step is talking to the Legislature to pass these tax extensions.</a:t>
            </a:r>
            <a:endParaRPr lang="en-US">
              <a:solidFill>
                <a:srgbClr val="484848"/>
              </a:solidFill>
              <a:ea typeface="MS Pゴシック" pitchFamily="-92" charset="-128"/>
            </a:endParaRPr>
          </a:p>
          <a:p>
            <a:pPr>
              <a:spcBef>
                <a:spcPct val="50000"/>
              </a:spcBef>
            </a:pPr>
            <a:endParaRPr lang="en-US">
              <a:solidFill>
                <a:schemeClr val="tx1"/>
              </a:solidFill>
              <a:latin typeface="Times" charset="0"/>
              <a:ea typeface="MS Pゴシック" pitchFamily="-92" charset="-12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26627" name="Text Box 3"/>
          <p:cNvSpPr txBox="1">
            <a:spLocks noChangeArrowheads="1"/>
          </p:cNvSpPr>
          <p:nvPr/>
        </p:nvSpPr>
        <p:spPr bwMode="auto">
          <a:xfrm>
            <a:off x="1447800" y="1600200"/>
            <a:ext cx="6781800" cy="4292600"/>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HOW ARE CUTS AFFECTING STUDENTS?</a:t>
            </a:r>
          </a:p>
          <a:p>
            <a:r>
              <a:rPr lang="en-US"/>
              <a:t>In K-12:</a:t>
            </a:r>
          </a:p>
          <a:p>
            <a:pPr lvl="2">
              <a:spcAft>
                <a:spcPts val="900"/>
              </a:spcAft>
              <a:buFont typeface="Wingdings" charset="2"/>
              <a:buChar char="§"/>
            </a:pPr>
            <a:r>
              <a:rPr lang="en-US"/>
              <a:t> Larger class sizes</a:t>
            </a:r>
          </a:p>
          <a:p>
            <a:pPr lvl="2">
              <a:spcAft>
                <a:spcPts val="900"/>
              </a:spcAft>
              <a:buFont typeface="Wingdings" charset="2"/>
              <a:buChar char="§"/>
            </a:pPr>
            <a:r>
              <a:rPr lang="en-US"/>
              <a:t> Fewer resources in the classroom</a:t>
            </a:r>
          </a:p>
          <a:p>
            <a:pPr lvl="2">
              <a:spcAft>
                <a:spcPts val="900"/>
              </a:spcAft>
              <a:buFont typeface="Wingdings" charset="2"/>
              <a:buChar char="§"/>
            </a:pPr>
            <a:r>
              <a:rPr lang="en-US"/>
              <a:t> Few full time library clerks, few nurses</a:t>
            </a:r>
          </a:p>
          <a:p>
            <a:pPr lvl="2">
              <a:spcAft>
                <a:spcPts val="900"/>
              </a:spcAft>
              <a:buFont typeface="Wingdings" charset="2"/>
              <a:buChar char="§"/>
            </a:pPr>
            <a:r>
              <a:rPr lang="en-US"/>
              <a:t> Fewer classified staff, reduced busing</a:t>
            </a:r>
          </a:p>
          <a:p>
            <a:pPr lvl="2">
              <a:spcAft>
                <a:spcPts val="900"/>
              </a:spcAft>
              <a:buFont typeface="Wingdings" charset="2"/>
              <a:buChar char="§"/>
            </a:pPr>
            <a:r>
              <a:rPr lang="en-US"/>
              <a:t> Little elementary music or art</a:t>
            </a:r>
          </a:p>
          <a:p>
            <a:pPr lvl="2">
              <a:spcAft>
                <a:spcPts val="900"/>
              </a:spcAft>
              <a:buFont typeface="Wingdings" charset="2"/>
              <a:buChar char="§"/>
            </a:pPr>
            <a:r>
              <a:rPr lang="en-US"/>
              <a:t> Pay to play sports programs</a:t>
            </a:r>
          </a:p>
          <a:p>
            <a:pPr lvl="2">
              <a:spcAft>
                <a:spcPts val="900"/>
              </a:spcAft>
              <a:buFont typeface="Wingdings" charset="2"/>
              <a:buChar char="§"/>
            </a:pPr>
            <a:r>
              <a:rPr lang="en-US"/>
              <a:t> Reduced or eliminated summer school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28675" name="Text Box 3"/>
          <p:cNvSpPr txBox="1">
            <a:spLocks noChangeArrowheads="1"/>
          </p:cNvSpPr>
          <p:nvPr/>
        </p:nvSpPr>
        <p:spPr bwMode="auto">
          <a:xfrm>
            <a:off x="1447800" y="1600200"/>
            <a:ext cx="6781800" cy="4064000"/>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HOW ARE CUTS AFFECTING STUDENTS?</a:t>
            </a:r>
          </a:p>
          <a:p>
            <a:r>
              <a:rPr lang="en-US"/>
              <a:t>In higher education:</a:t>
            </a:r>
          </a:p>
          <a:p>
            <a:endParaRPr lang="en-US"/>
          </a:p>
          <a:p>
            <a:pPr lvl="2">
              <a:spcAft>
                <a:spcPts val="900"/>
              </a:spcAft>
              <a:buFont typeface="Wingdings" charset="2"/>
              <a:buChar char="§"/>
            </a:pPr>
            <a:r>
              <a:rPr lang="en-US"/>
              <a:t> Increased tuition and fees</a:t>
            </a:r>
          </a:p>
          <a:p>
            <a:pPr lvl="2">
              <a:spcAft>
                <a:spcPts val="900"/>
              </a:spcAft>
              <a:buFont typeface="Wingdings" charset="2"/>
              <a:buChar char="§"/>
            </a:pPr>
            <a:r>
              <a:rPr lang="en-US"/>
              <a:t> Layoffs, furloughs of faculty and staff</a:t>
            </a:r>
          </a:p>
          <a:p>
            <a:pPr lvl="2">
              <a:spcAft>
                <a:spcPts val="900"/>
              </a:spcAft>
              <a:buFont typeface="Wingdings" charset="2"/>
              <a:buChar char="§"/>
            </a:pPr>
            <a:r>
              <a:rPr lang="en-US"/>
              <a:t> Fewer classes and support services</a:t>
            </a:r>
          </a:p>
          <a:p>
            <a:pPr lvl="2">
              <a:spcAft>
                <a:spcPts val="900"/>
              </a:spcAft>
              <a:buFont typeface="Wingdings" charset="2"/>
              <a:buChar char="§"/>
            </a:pPr>
            <a:r>
              <a:rPr lang="en-US"/>
              <a:t> Longer time to graduate</a:t>
            </a:r>
          </a:p>
          <a:p>
            <a:pPr lvl="2">
              <a:spcAft>
                <a:spcPts val="900"/>
              </a:spcAft>
              <a:buFont typeface="Wingdings" charset="2"/>
              <a:buChar char="§"/>
            </a:pPr>
            <a:r>
              <a:rPr lang="en-US"/>
              <a:t> Failure to adequately serve adult </a:t>
            </a:r>
            <a:br>
              <a:rPr lang="en-US"/>
            </a:br>
            <a:r>
              <a:rPr lang="en-US"/>
              <a:t>   students during a recession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AFT_PP_Background.jpg                                          001C079DFREELANCE HD                   C3608F14:"/>
          <p:cNvPicPr>
            <a:picLocks noChangeAspect="1" noChangeArrowheads="1"/>
          </p:cNvPicPr>
          <p:nvPr/>
        </p:nvPicPr>
        <p:blipFill>
          <a:blip r:embed="rId3"/>
          <a:srcRect/>
          <a:stretch>
            <a:fillRect/>
          </a:stretch>
        </p:blipFill>
        <p:spPr bwMode="auto">
          <a:xfrm>
            <a:off x="0" y="0"/>
            <a:ext cx="9145588" cy="6859588"/>
          </a:xfrm>
          <a:prstGeom prst="rect">
            <a:avLst/>
          </a:prstGeom>
          <a:noFill/>
          <a:ln w="9525">
            <a:noFill/>
            <a:miter lim="800000"/>
            <a:headEnd/>
            <a:tailEnd/>
          </a:ln>
        </p:spPr>
      </p:pic>
      <p:sp>
        <p:nvSpPr>
          <p:cNvPr id="30723" name="Text Box 3"/>
          <p:cNvSpPr txBox="1">
            <a:spLocks noChangeArrowheads="1"/>
          </p:cNvSpPr>
          <p:nvPr/>
        </p:nvSpPr>
        <p:spPr bwMode="auto">
          <a:xfrm>
            <a:off x="1371600" y="1219200"/>
            <a:ext cx="6781800" cy="5159375"/>
          </a:xfrm>
          <a:prstGeom prst="rect">
            <a:avLst/>
          </a:prstGeom>
          <a:noFill/>
          <a:ln w="9525">
            <a:noFill/>
            <a:miter lim="800000"/>
            <a:headEnd/>
            <a:tailEnd/>
          </a:ln>
        </p:spPr>
        <p:txBody>
          <a:bodyPr>
            <a:spAutoFit/>
          </a:bodyPr>
          <a:lstStyle/>
          <a:p>
            <a:pPr>
              <a:spcAft>
                <a:spcPts val="900"/>
              </a:spcAft>
            </a:pPr>
            <a:r>
              <a:rPr lang="en-US">
                <a:solidFill>
                  <a:srgbClr val="0053A6"/>
                </a:solidFill>
                <a:latin typeface="DIN-Bold" pitchFamily="-108" charset="0"/>
              </a:rPr>
              <a:t>Tax Extensions are a stopgap measure to address our state revenue problem:</a:t>
            </a:r>
          </a:p>
          <a:p>
            <a:pPr>
              <a:spcAft>
                <a:spcPts val="900"/>
              </a:spcAft>
              <a:buFont typeface="Arial" charset="0"/>
              <a:buChar char="•"/>
            </a:pPr>
            <a:r>
              <a:rPr lang="en-US" i="1">
                <a:solidFill>
                  <a:srgbClr val="0053A6"/>
                </a:solidFill>
                <a:latin typeface="DIN-Bold" pitchFamily="-108" charset="0"/>
              </a:rPr>
              <a:t>Keep</a:t>
            </a:r>
            <a:r>
              <a:rPr lang="en-US">
                <a:solidFill>
                  <a:srgbClr val="0053A6"/>
                </a:solidFill>
                <a:latin typeface="DIN-Bold" pitchFamily="-108" charset="0"/>
              </a:rPr>
              <a:t> the .25% personal income tax rate surcharge – $2.077 billion</a:t>
            </a:r>
          </a:p>
          <a:p>
            <a:pPr>
              <a:spcAft>
                <a:spcPts val="900"/>
              </a:spcAft>
              <a:buFont typeface="Arial" charset="0"/>
              <a:buChar char="•"/>
            </a:pPr>
            <a:r>
              <a:rPr lang="en-US" i="1">
                <a:solidFill>
                  <a:srgbClr val="0053A6"/>
                </a:solidFill>
                <a:latin typeface="DIN-Bold" pitchFamily="-108" charset="0"/>
              </a:rPr>
              <a:t>Keep</a:t>
            </a:r>
            <a:r>
              <a:rPr lang="en-US">
                <a:solidFill>
                  <a:srgbClr val="0053A6"/>
                </a:solidFill>
                <a:latin typeface="DIN-Bold" pitchFamily="-108" charset="0"/>
              </a:rPr>
              <a:t> 1% increase in state sales tax - $4.459 billion</a:t>
            </a:r>
          </a:p>
          <a:p>
            <a:pPr>
              <a:spcAft>
                <a:spcPts val="900"/>
              </a:spcAft>
              <a:buFont typeface="Arial" charset="0"/>
              <a:buChar char="•"/>
            </a:pPr>
            <a:r>
              <a:rPr lang="en-US" i="1">
                <a:solidFill>
                  <a:srgbClr val="0053A6"/>
                </a:solidFill>
                <a:latin typeface="DIN-Bold" pitchFamily="-108" charset="0"/>
              </a:rPr>
              <a:t>Keep</a:t>
            </a:r>
            <a:r>
              <a:rPr lang="en-US">
                <a:solidFill>
                  <a:srgbClr val="0053A6"/>
                </a:solidFill>
                <a:latin typeface="DIN-Bold" pitchFamily="-108" charset="0"/>
              </a:rPr>
              <a:t> Increase of Vehicle License Fee by .5% - $1.382 billion</a:t>
            </a:r>
          </a:p>
          <a:p>
            <a:pPr>
              <a:spcAft>
                <a:spcPts val="900"/>
              </a:spcAft>
              <a:buFont typeface="Arial" charset="0"/>
              <a:buChar char="•"/>
            </a:pPr>
            <a:r>
              <a:rPr lang="en-US" i="1">
                <a:solidFill>
                  <a:srgbClr val="0053A6"/>
                </a:solidFill>
                <a:latin typeface="DIN-Bold" pitchFamily="-108" charset="0"/>
              </a:rPr>
              <a:t>Keep</a:t>
            </a:r>
            <a:r>
              <a:rPr lang="en-US">
                <a:solidFill>
                  <a:srgbClr val="0053A6"/>
                </a:solidFill>
                <a:latin typeface="DIN-Bold" pitchFamily="-108" charset="0"/>
              </a:rPr>
              <a:t> reduction in dependent credit - $1.248 billion</a:t>
            </a:r>
          </a:p>
          <a:p>
            <a:pPr>
              <a:spcAft>
                <a:spcPts val="900"/>
              </a:spcAft>
              <a:buFont typeface="Arial" charset="0"/>
              <a:buChar char="•"/>
            </a:pPr>
            <a:r>
              <a:rPr lang="en-US" i="1">
                <a:solidFill>
                  <a:srgbClr val="0053A6"/>
                </a:solidFill>
                <a:latin typeface="DIN-Bold" pitchFamily="-108" charset="0"/>
              </a:rPr>
              <a:t>Keep</a:t>
            </a:r>
            <a:r>
              <a:rPr lang="en-US">
                <a:solidFill>
                  <a:srgbClr val="0053A6"/>
                </a:solidFill>
                <a:latin typeface="DIN-Bold" pitchFamily="-108" charset="0"/>
              </a:rPr>
              <a:t> corporate loopholes closed - $1.2 billion</a:t>
            </a:r>
            <a:br>
              <a:rPr lang="en-US">
                <a:solidFill>
                  <a:srgbClr val="0053A6"/>
                </a:solidFill>
                <a:latin typeface="DIN-Bold" pitchFamily="-108" charset="0"/>
              </a:rPr>
            </a:br>
            <a:endParaRPr lang="en-US">
              <a:solidFill>
                <a:srgbClr val="0053A6"/>
              </a:solidFill>
              <a:latin typeface="DIN-Bold" pitchFamily="-10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FT">
  <a:themeElements>
    <a:clrScheme name="A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FT">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323232"/>
            </a:solidFill>
            <a:effectLst/>
            <a:latin typeface="DIN-Regular" pitchFamily="-10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323232"/>
            </a:solidFill>
            <a:effectLst/>
            <a:latin typeface="DIN-Regular" pitchFamily="-108" charset="0"/>
          </a:defRPr>
        </a:defPPr>
      </a:lstStyle>
    </a:lnDef>
  </a:objectDefaults>
  <a:extraClrSchemeLst>
    <a:extraClrScheme>
      <a:clrScheme name="A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F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F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F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F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F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F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F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F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F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F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F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FREELANCE HD:Applications:Microsoft Office X:Templates:Presentations:Designs:AFT.pot</Template>
  <TotalTime>490</TotalTime>
  <Words>1330</Words>
  <Application>Microsoft Office PowerPoint</Application>
  <PresentationFormat>On-screen Show (4:3)</PresentationFormat>
  <Paragraphs>96</Paragraphs>
  <Slides>16</Slides>
  <Notes>16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DIN-Regular</vt:lpstr>
      <vt:lpstr>ＭＳ Ｐゴシック</vt:lpstr>
      <vt:lpstr>Arial</vt:lpstr>
      <vt:lpstr>Times</vt:lpstr>
      <vt:lpstr>DIN-Bold</vt:lpstr>
      <vt:lpstr>Wingdings</vt:lpstr>
      <vt:lpstr>DIN-Light</vt:lpstr>
      <vt:lpstr>MS Pゴシック</vt:lpstr>
      <vt:lpstr>AFT</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vector>
  </TitlesOfParts>
  <Company>٢ ۊ禜</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poonam whabi</dc:creator>
  <cp:lastModifiedBy>robert</cp:lastModifiedBy>
  <cp:revision>112</cp:revision>
  <cp:lastPrinted>2010-11-03T22:47:35Z</cp:lastPrinted>
  <dcterms:created xsi:type="dcterms:W3CDTF">2011-04-20T20:18:17Z</dcterms:created>
  <dcterms:modified xsi:type="dcterms:W3CDTF">2011-04-28T00:28:20Z</dcterms:modified>
</cp:coreProperties>
</file>